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6"/>
  </p:notesMasterIdLst>
  <p:handoutMasterIdLst>
    <p:handoutMasterId r:id="rId87"/>
  </p:handoutMasterIdLst>
  <p:sldIdLst>
    <p:sldId id="540" r:id="rId2"/>
    <p:sldId id="781" r:id="rId3"/>
    <p:sldId id="763" r:id="rId4"/>
    <p:sldId id="771" r:id="rId5"/>
    <p:sldId id="772" r:id="rId6"/>
    <p:sldId id="773" r:id="rId7"/>
    <p:sldId id="774" r:id="rId8"/>
    <p:sldId id="775" r:id="rId9"/>
    <p:sldId id="776" r:id="rId10"/>
    <p:sldId id="766" r:id="rId11"/>
    <p:sldId id="767" r:id="rId12"/>
    <p:sldId id="769" r:id="rId13"/>
    <p:sldId id="768" r:id="rId14"/>
    <p:sldId id="786" r:id="rId15"/>
    <p:sldId id="787" r:id="rId16"/>
    <p:sldId id="782" r:id="rId17"/>
    <p:sldId id="778" r:id="rId18"/>
    <p:sldId id="779" r:id="rId19"/>
    <p:sldId id="780" r:id="rId20"/>
    <p:sldId id="783" r:id="rId21"/>
    <p:sldId id="784" r:id="rId22"/>
    <p:sldId id="785" r:id="rId23"/>
    <p:sldId id="761" r:id="rId24"/>
    <p:sldId id="604" r:id="rId25"/>
    <p:sldId id="605" r:id="rId26"/>
    <p:sldId id="606" r:id="rId27"/>
    <p:sldId id="607" r:id="rId28"/>
    <p:sldId id="713" r:id="rId29"/>
    <p:sldId id="721" r:id="rId30"/>
    <p:sldId id="612" r:id="rId31"/>
    <p:sldId id="719" r:id="rId32"/>
    <p:sldId id="714" r:id="rId33"/>
    <p:sldId id="715" r:id="rId34"/>
    <p:sldId id="716" r:id="rId35"/>
    <p:sldId id="717" r:id="rId36"/>
    <p:sldId id="718" r:id="rId37"/>
    <p:sldId id="613" r:id="rId38"/>
    <p:sldId id="678" r:id="rId39"/>
    <p:sldId id="679" r:id="rId40"/>
    <p:sldId id="684" r:id="rId41"/>
    <p:sldId id="680" r:id="rId42"/>
    <p:sldId id="681" r:id="rId43"/>
    <p:sldId id="682" r:id="rId44"/>
    <p:sldId id="683" r:id="rId45"/>
    <p:sldId id="676" r:id="rId46"/>
    <p:sldId id="622" r:id="rId47"/>
    <p:sldId id="623" r:id="rId48"/>
    <p:sldId id="641" r:id="rId49"/>
    <p:sldId id="720" r:id="rId50"/>
    <p:sldId id="685" r:id="rId51"/>
    <p:sldId id="642" r:id="rId52"/>
    <p:sldId id="643" r:id="rId53"/>
    <p:sldId id="644" r:id="rId54"/>
    <p:sldId id="645" r:id="rId55"/>
    <p:sldId id="723" r:id="rId56"/>
    <p:sldId id="724" r:id="rId57"/>
    <p:sldId id="725" r:id="rId58"/>
    <p:sldId id="726" r:id="rId59"/>
    <p:sldId id="727" r:id="rId60"/>
    <p:sldId id="728" r:id="rId61"/>
    <p:sldId id="729" r:id="rId62"/>
    <p:sldId id="730" r:id="rId63"/>
    <p:sldId id="731" r:id="rId64"/>
    <p:sldId id="732" r:id="rId65"/>
    <p:sldId id="733" r:id="rId66"/>
    <p:sldId id="734" r:id="rId67"/>
    <p:sldId id="735" r:id="rId68"/>
    <p:sldId id="736" r:id="rId69"/>
    <p:sldId id="737" r:id="rId70"/>
    <p:sldId id="738" r:id="rId71"/>
    <p:sldId id="739" r:id="rId72"/>
    <p:sldId id="740" r:id="rId73"/>
    <p:sldId id="741" r:id="rId74"/>
    <p:sldId id="742" r:id="rId75"/>
    <p:sldId id="743" r:id="rId76"/>
    <p:sldId id="744" r:id="rId77"/>
    <p:sldId id="722" r:id="rId78"/>
    <p:sldId id="646" r:id="rId79"/>
    <p:sldId id="648" r:id="rId80"/>
    <p:sldId id="647" r:id="rId81"/>
    <p:sldId id="650" r:id="rId82"/>
    <p:sldId id="649" r:id="rId83"/>
    <p:sldId id="687" r:id="rId84"/>
    <p:sldId id="788" r:id="rId85"/>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82556" autoAdjust="0"/>
  </p:normalViewPr>
  <p:slideViewPr>
    <p:cSldViewPr>
      <p:cViewPr varScale="1">
        <p:scale>
          <a:sx n="97" d="100"/>
          <a:sy n="97" d="100"/>
        </p:scale>
        <p:origin x="-1416" y="-96"/>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handoutMaster" Target="handoutMasters/handoutMaster1.xml"/><Relationship Id="rId88" Type="http://schemas.openxmlformats.org/officeDocument/2006/relationships/printerSettings" Target="printerSettings/printerSettings1.bin"/><Relationship Id="rId8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01/10/2012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week I explained the overall project.  This week I want to dive straight into a specific topic.  I</a:t>
            </a:r>
            <a:r>
              <a:rPr lang="fr-FR" dirty="0" smtClean="0"/>
              <a:t>’</a:t>
            </a:r>
            <a:r>
              <a:rPr lang="en-US" dirty="0" err="1" smtClean="0"/>
              <a:t>ll</a:t>
            </a:r>
            <a:r>
              <a:rPr lang="en-US" dirty="0" smtClean="0"/>
              <a:t> link it back to the overall project at the end.</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Anyway, I’m betting that in order to solve the puzzle one of the things we are going to have to do is to task what it</a:t>
            </a:r>
            <a:r>
              <a:rPr lang="en-US" baseline="0" dirty="0" smtClean="0"/>
              <a:t> is to represent beliefs and other mental states.</a:t>
            </a:r>
          </a:p>
          <a:p>
            <a:r>
              <a:rPr lang="en-US" baseline="0" dirty="0" smtClean="0"/>
              <a:t>And I think there are reasons aside from the puzzle from wanting to do this as well --- I mention the puzzle mainly because it seems to me a way of making the question seem urgent.</a:t>
            </a:r>
            <a:endParaRPr lang="en-US" dirty="0" smtClean="0"/>
          </a:p>
          <a:p>
            <a:r>
              <a:rPr lang="en-US" dirty="0" smtClean="0"/>
              <a:t>In the last lecture I we asked what might be involved in representing beliefs. </a:t>
            </a:r>
          </a:p>
          <a:p>
            <a:r>
              <a:rPr lang="en-US" dirty="0" smtClean="0"/>
              <a:t>I suggested that when someone</a:t>
            </a:r>
            <a:r>
              <a:rPr lang="en-US" baseline="0" dirty="0" smtClean="0"/>
              <a:t> represents a belief, there are two parameters to specify.</a:t>
            </a:r>
          </a:p>
        </p:txBody>
      </p:sp>
      <p:sp>
        <p:nvSpPr>
          <p:cNvPr id="4" name="Slide Number Placeholder 3"/>
          <p:cNvSpPr>
            <a:spLocks noGrp="1"/>
          </p:cNvSpPr>
          <p:nvPr>
            <p:ph type="sldNum" idx="10"/>
          </p:nvPr>
        </p:nvSpPr>
        <p:spPr/>
        <p:txBody>
          <a:bodyPr/>
          <a:lstStyle/>
          <a:p>
            <a:fld id="{24688D03-F045-B643-BD3A-F95C8B91471A}" type="slidenum">
              <a:rPr lang="en-GB" smtClean="0"/>
              <a:pPr/>
              <a:t>10</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11</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In representing a belief you have to represent a subject, an attitude and a content.</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12</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First, you have to specify what sort of abstract objects they are using to distinguish among the contents of beliefs.</a:t>
            </a:r>
          </a:p>
          <a:p>
            <a:r>
              <a:rPr lang="en-US" baseline="0" dirty="0" smtClean="0"/>
              <a:t>This is analogous to specifying what sort of scale someone is using when they represent the temperatures of things.</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13</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Second, you have to specify what sort of model they are using of the attitudes.</a:t>
            </a:r>
            <a:endParaRPr lang="en-US" dirty="0" smtClean="0"/>
          </a:p>
          <a:p>
            <a:r>
              <a:rPr lang="en-US" dirty="0" smtClean="0"/>
              <a:t>This</a:t>
            </a:r>
            <a:r>
              <a:rPr lang="en-US" baseline="0" dirty="0" smtClean="0"/>
              <a:t> is analogous to specifying what sort of model someone is using when they represent mass or force---they might be thinking about these things in terms of the roles they have classical or quantum theories for example, or in some other way.</a:t>
            </a:r>
          </a:p>
          <a:p>
            <a:r>
              <a:rPr lang="en-US" baseline="0" dirty="0" smtClean="0"/>
              <a:t>Last week I tried to suggest there are simpler and more complex models of the attitudes.</a:t>
            </a:r>
          </a:p>
          <a:p>
            <a:r>
              <a:rPr lang="en-US" baseline="0" dirty="0" smtClean="0"/>
              <a:t>I wanted us to focus on decision theory as a model of belief and desire and how they might interact to produce actions because this is such a well-studied model, and one that seems to be </a:t>
            </a:r>
            <a:r>
              <a:rPr lang="en-US" baseline="0" dirty="0" err="1" smtClean="0"/>
              <a:t>realised</a:t>
            </a:r>
            <a:r>
              <a:rPr lang="en-US" baseline="0" dirty="0" smtClean="0"/>
              <a:t> by a wide range of structures from large organizations to parts of human motor control.</a:t>
            </a:r>
          </a:p>
          <a:p>
            <a:r>
              <a:rPr lang="en-US" baseline="0" dirty="0" smtClean="0"/>
              <a:t>I didn’t mean to suggest that there are stronger reasons for being interested in decision theory, however.</a:t>
            </a:r>
          </a:p>
          <a:p>
            <a:endParaRPr lang="en-US" baseline="0" dirty="0" smtClean="0"/>
          </a:p>
          <a:p>
            <a:r>
              <a:rPr lang="en-US" baseline="0" dirty="0" smtClean="0"/>
              <a:t>The key thought from last week was just this.</a:t>
            </a:r>
          </a:p>
          <a:p>
            <a:r>
              <a:rPr lang="en-US" baseline="0" dirty="0" smtClean="0"/>
              <a:t>An engineer doesn’t particularly care about the accuracy of the physical models that she uses.</a:t>
            </a:r>
          </a:p>
          <a:p>
            <a:r>
              <a:rPr lang="en-US" dirty="0" smtClean="0"/>
              <a:t>She only cares that</a:t>
            </a:r>
            <a:r>
              <a:rPr lang="en-US" baseline="0" dirty="0" smtClean="0"/>
              <a:t> they are accurate enough for her purposes.</a:t>
            </a:r>
          </a:p>
          <a:p>
            <a:r>
              <a:rPr lang="en-US" baseline="0" dirty="0" smtClean="0"/>
              <a:t>Further, she often faces a trade-off between accuracy and efficiency.  </a:t>
            </a:r>
          </a:p>
          <a:p>
            <a:r>
              <a:rPr lang="en-US" baseline="0" dirty="0" smtClean="0"/>
              <a:t>Using the most accurate models might demand too much in the way of limited resources.</a:t>
            </a:r>
          </a:p>
          <a:p>
            <a:r>
              <a:rPr lang="en-US" baseline="0" dirty="0" smtClean="0"/>
              <a:t>And so she will trade accuracy for efficiency.</a:t>
            </a:r>
          </a:p>
          <a:p>
            <a:r>
              <a:rPr lang="en-US" baseline="0" dirty="0" smtClean="0"/>
              <a:t>Further, she might made different trade-offs in different projects.</a:t>
            </a:r>
          </a:p>
          <a:p>
            <a:r>
              <a:rPr lang="en-US" baseline="0" dirty="0" smtClean="0"/>
              <a:t>For one project she might use a less accurate model, for another project she might know that it’s worth using a more accurate model.</a:t>
            </a:r>
          </a:p>
          <a:p>
            <a:r>
              <a:rPr lang="en-US" baseline="0" dirty="0" smtClean="0"/>
              <a:t>And, finally, which models she can use might depend on her experience and training.</a:t>
            </a:r>
          </a:p>
          <a:p>
            <a:r>
              <a:rPr lang="en-US" baseline="0" dirty="0" smtClean="0"/>
              <a:t>I want to suggest that it is possible in principle to think of </a:t>
            </a:r>
            <a:r>
              <a:rPr lang="en-US" baseline="0" dirty="0" err="1" smtClean="0"/>
              <a:t>mindreaders</a:t>
            </a:r>
            <a:r>
              <a:rPr lang="en-US" baseline="0" dirty="0" smtClean="0"/>
              <a:t> as like engineers.</a:t>
            </a:r>
          </a:p>
          <a:p>
            <a:r>
              <a:rPr lang="en-US" baseline="0" dirty="0" smtClean="0"/>
              <a:t>We have more and less accurate models of the attitudes.</a:t>
            </a:r>
          </a:p>
          <a:p>
            <a:r>
              <a:rPr lang="en-US" baseline="0" dirty="0" smtClean="0"/>
              <a:t>For example, decision theory captures something about mental states but not everything: it is an approximation that can be implemented without incurring great costs.</a:t>
            </a:r>
          </a:p>
          <a:p>
            <a:r>
              <a:rPr lang="en-US" baseline="0" dirty="0" smtClean="0"/>
              <a:t>And we might use more and less accurate models on different occasions.</a:t>
            </a:r>
          </a:p>
          <a:p>
            <a:endParaRPr lang="en-US" baseline="0" dirty="0" smtClean="0"/>
          </a:p>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14</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Objection ... what someone is representing when they use simple model of the attitudes is not belief but something lesser ... can avoid this by defining tracking mental states ... before saying explicitly what I mean by tracking, let me offer what I take to be two simple illustrations (I’m more confident about the illustrations than the definition) ....</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15</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Objection ... what someone is representing when they use simple model of the attitudes is not belief but something lesser ... can avoid this by defining tracking mental states ... before saying explicitly what I mean by tracking, let me offer what I take to be two simple illustrations (I’m more confident about the illustrations than the definition) ....</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16</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Objection ... what someone is representing when they use simple model of the attitudes is not belief but something lesser ... can avoid this by defining tracking mental states ... before saying explicitly what I mean by tracking, let me offer what I take to be two simple illustrations (I’m more confident about the illustrations than the definition) ....</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rgbClr val="000000"/>
                </a:solidFill>
                <a:effectLst/>
                <a:latin typeface="Times New Roman" charset="0"/>
                <a:ea typeface="+mn-ea"/>
                <a:cs typeface="+mn-cs"/>
              </a:rPr>
              <a:t> some birds may benefit from preening others because doing so causes others to like them and thereby strengthens social bonds (Clayton and Emery 2007).  In preening they are exercising a theory of mind </a:t>
            </a:r>
            <a:r>
              <a:rPr lang="en-GB" sz="1200" i="1" kern="1200" dirty="0" smtClean="0">
                <a:solidFill>
                  <a:srgbClr val="000000"/>
                </a:solidFill>
                <a:effectLst/>
                <a:latin typeface="Times New Roman" charset="0"/>
                <a:ea typeface="+mn-ea"/>
                <a:cs typeface="+mn-cs"/>
              </a:rPr>
              <a:t>ability</a:t>
            </a:r>
            <a:r>
              <a:rPr lang="en-GB" sz="1200" kern="1200" dirty="0" smtClean="0">
                <a:solidFill>
                  <a:srgbClr val="000000"/>
                </a:solidFill>
                <a:effectLst/>
                <a:latin typeface="Times New Roman" charset="0"/>
                <a:ea typeface="+mn-ea"/>
                <a:cs typeface="+mn-cs"/>
              </a:rPr>
              <a:t>.  It doesn’t follow, of course, that preening involves theory of mind </a:t>
            </a:r>
            <a:r>
              <a:rPr lang="en-GB" sz="1200" i="1" kern="1200" dirty="0" smtClean="0">
                <a:solidFill>
                  <a:srgbClr val="000000"/>
                </a:solidFill>
                <a:effectLst/>
                <a:latin typeface="Times New Roman" charset="0"/>
                <a:ea typeface="+mn-ea"/>
                <a:cs typeface="+mn-cs"/>
              </a:rPr>
              <a:t>cognition</a:t>
            </a:r>
            <a:r>
              <a:rPr lang="en-GB" sz="1200" kern="1200" dirty="0" smtClean="0">
                <a:solidFill>
                  <a:srgbClr val="000000"/>
                </a:solidFill>
                <a:effectLst/>
                <a:latin typeface="Times New Roman" charset="0"/>
                <a:ea typeface="+mn-ea"/>
                <a:cs typeface="+mn-cs"/>
              </a:rPr>
              <a:t>.  One might be driven to preen others without understanding that preening is worthwhile because it influences others’ attitudes.  For example, you might preen because you realise doing so causes others to sing and to preen you back.</a:t>
            </a:r>
            <a:r>
              <a:rPr lang="en-GB" dirty="0" smtClean="0">
                <a:effectLst/>
              </a:rPr>
              <a:t> </a:t>
            </a:r>
          </a:p>
        </p:txBody>
      </p:sp>
      <p:sp>
        <p:nvSpPr>
          <p:cNvPr id="4" name="Slide Number Placeholder 3"/>
          <p:cNvSpPr>
            <a:spLocks noGrp="1"/>
          </p:cNvSpPr>
          <p:nvPr>
            <p:ph type="sldNum" idx="10"/>
          </p:nvPr>
        </p:nvSpPr>
        <p:spPr/>
        <p:txBody>
          <a:bodyPr/>
          <a:lstStyle/>
          <a:p>
            <a:fld id="{24688D03-F045-B643-BD3A-F95C8B91471A}" type="slidenum">
              <a:rPr lang="en-GB" smtClean="0"/>
              <a:pPr/>
              <a:t>17</a:t>
            </a:fld>
            <a:endParaRPr lang="en-GB"/>
          </a:p>
        </p:txBody>
      </p:sp>
    </p:spTree>
    <p:extLst>
      <p:ext uri="{BB962C8B-B14F-4D97-AF65-F5344CB8AC3E}">
        <p14:creationId xmlns:p14="http://schemas.microsoft.com/office/powerpoint/2010/main" val="683136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18</a:t>
            </a:fld>
            <a:endParaRPr lang="en-GB"/>
          </a:p>
        </p:txBody>
      </p:sp>
    </p:spTree>
    <p:extLst>
      <p:ext uri="{BB962C8B-B14F-4D97-AF65-F5344CB8AC3E}">
        <p14:creationId xmlns:p14="http://schemas.microsoft.com/office/powerpoint/2010/main" val="2053892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dirty="0" smtClean="0">
                <a:effectLst/>
              </a:rPr>
              <a:t>... They</a:t>
            </a:r>
            <a:r>
              <a:rPr lang="en-GB" baseline="0" dirty="0" smtClean="0">
                <a:effectLst/>
              </a:rPr>
              <a:t> are tracking how much others like them but they are not representing liking as such.</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baseline="0" dirty="0" smtClean="0">
                <a:effectLst/>
              </a:rPr>
              <a:t>Now in this case tracking involves representing behaviour only.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baseline="0" dirty="0" smtClean="0">
                <a:effectLst/>
              </a:rPr>
              <a:t>But it is also possible to track mental states by representing mental states, of course.</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19</a:t>
            </a:fld>
            <a:endParaRPr lang="en-GB"/>
          </a:p>
        </p:txBody>
      </p:sp>
    </p:spTree>
    <p:extLst>
      <p:ext uri="{BB962C8B-B14F-4D97-AF65-F5344CB8AC3E}">
        <p14:creationId xmlns:p14="http://schemas.microsoft.com/office/powerpoint/2010/main" val="2235873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lecture is about a simple question.</a:t>
            </a:r>
          </a:p>
          <a:p>
            <a:r>
              <a:rPr lang="en-US" dirty="0" smtClean="0"/>
              <a:t>It’s actually at least as hard to explain</a:t>
            </a:r>
            <a:r>
              <a:rPr lang="en-US" baseline="0" dirty="0" smtClean="0"/>
              <a:t> why the question matters as it is to answer it.</a:t>
            </a:r>
          </a:p>
        </p:txBody>
      </p:sp>
      <p:sp>
        <p:nvSpPr>
          <p:cNvPr id="4" name="Slide Number Placeholder 3"/>
          <p:cNvSpPr>
            <a:spLocks noGrp="1"/>
          </p:cNvSpPr>
          <p:nvPr>
            <p:ph type="sldNum" idx="10"/>
          </p:nvPr>
        </p:nvSpPr>
        <p:spPr/>
        <p:txBody>
          <a:bodyPr/>
          <a:lstStyle/>
          <a:p>
            <a:fld id="{24688D03-F045-B643-BD3A-F95C8B91471A}" type="slidenum">
              <a:rPr lang="en-GB" smtClean="0"/>
              <a:pPr/>
              <a:t>2</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illustration</a:t>
            </a:r>
            <a:r>
              <a:rPr lang="en-US" baseline="0" dirty="0" smtClean="0"/>
              <a:t> ... Hannah likes to steal her sister’s things ... but she doesn’t always do this just because she wants to.  </a:t>
            </a:r>
          </a:p>
          <a:p>
            <a:r>
              <a:rPr lang="en-US" baseline="0" dirty="0" smtClean="0"/>
              <a:t>Instead she’s </a:t>
            </a:r>
            <a:r>
              <a:rPr lang="en-US" dirty="0" smtClean="0"/>
              <a:t>able to discern whether another's eyes are in view,</a:t>
            </a:r>
          </a:p>
          <a:p>
            <a:r>
              <a:rPr lang="en-US" dirty="0" smtClean="0"/>
              <a:t>And she only steals when no one’s eyes are in view.</a:t>
            </a:r>
          </a:p>
          <a:p>
            <a:r>
              <a:rPr lang="en-US" dirty="0" smtClean="0"/>
              <a:t>And this benefits her by enabling her to reduce the risk of </a:t>
            </a:r>
            <a:r>
              <a:rPr lang="en-US" baseline="0" dirty="0" smtClean="0"/>
              <a:t>retribution.</a:t>
            </a:r>
          </a:p>
          <a:p>
            <a:r>
              <a:rPr lang="en-US" dirty="0" smtClean="0"/>
              <a:t>And she does this---only</a:t>
            </a:r>
            <a:r>
              <a:rPr lang="en-US" baseline="0" dirty="0" smtClean="0"/>
              <a:t> stealing when eyes are not in view---</a:t>
            </a:r>
            <a:r>
              <a:rPr lang="en-US" dirty="0" smtClean="0"/>
              <a:t>because it brings this benefit.</a:t>
            </a:r>
          </a:p>
          <a:p>
            <a:r>
              <a:rPr lang="en-US" dirty="0" smtClean="0"/>
              <a:t>Then we have this chain:</a:t>
            </a:r>
          </a:p>
          <a:p>
            <a:r>
              <a:rPr lang="en-US" dirty="0" smtClean="0"/>
              <a:t>Hannah steals now (but not earlier</a:t>
            </a:r>
            <a:r>
              <a:rPr lang="en-US" baseline="0" dirty="0" smtClean="0"/>
              <a:t>) because no one’s eyes are in view.</a:t>
            </a:r>
          </a:p>
          <a:p>
            <a:r>
              <a:rPr lang="en-US" baseline="0" dirty="0" smtClean="0"/>
              <a:t>And she does this because doing so brings benefits.</a:t>
            </a:r>
          </a:p>
          <a:p>
            <a:r>
              <a:rPr lang="en-US" baseline="0" dirty="0" smtClean="0"/>
              <a:t>And it brings benefits because of facts about other’s visual experiences.</a:t>
            </a:r>
          </a:p>
          <a:p>
            <a:r>
              <a:rPr lang="en-US" baseline="0" dirty="0" smtClean="0"/>
              <a:t>So Hannah is tracking other’s perceptual experiences but representing their eyes only.</a:t>
            </a:r>
          </a:p>
          <a:p>
            <a:endParaRPr lang="en-US" baseline="0" dirty="0" smtClean="0"/>
          </a:p>
          <a:p>
            <a:endParaRPr lang="en-US" baseline="0" dirty="0" smtClean="0"/>
          </a:p>
          <a:p>
            <a:endParaRPr lang="en-US" dirty="0" smtClean="0"/>
          </a:p>
          <a:p>
            <a:r>
              <a:rPr lang="en-US" dirty="0" smtClean="0"/>
              <a:t>that Hannah exercises this ability to escape detection while stealing from others,</a:t>
            </a:r>
          </a:p>
          <a:p>
            <a:r>
              <a:rPr lang="en-US" dirty="0" smtClean="0"/>
              <a:t>that Hannah's ability exists in part because it benefits her in this way,</a:t>
            </a:r>
          </a:p>
          <a:p>
            <a:r>
              <a:rPr lang="en-US" dirty="0" smtClean="0"/>
              <a:t>and </a:t>
            </a:r>
          </a:p>
          <a:p>
            <a:r>
              <a:rPr lang="en-US" dirty="0" smtClean="0"/>
              <a:t>that Hannah's escaping detection depends on exploiting a fact about other's mental states (namely that they usually cannot  see Hannah's acts of theft when Hannah doesn't have their eyes in view).</a:t>
            </a:r>
          </a:p>
          <a:p>
            <a:r>
              <a:rPr lang="en-US" dirty="0" smtClean="0"/>
              <a:t>Then Hannah has a theory of mind ability.</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20</a:t>
            </a:fld>
            <a:endParaRPr lang="en-GB"/>
          </a:p>
        </p:txBody>
      </p:sp>
    </p:spTree>
    <p:extLst>
      <p:ext uri="{BB962C8B-B14F-4D97-AF65-F5344CB8AC3E}">
        <p14:creationId xmlns:p14="http://schemas.microsoft.com/office/powerpoint/2010/main" val="2235873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21</a:t>
            </a:fld>
            <a:endParaRPr lang="en-GB"/>
          </a:p>
        </p:txBody>
      </p:sp>
    </p:spTree>
    <p:extLst>
      <p:ext uri="{BB962C8B-B14F-4D97-AF65-F5344CB8AC3E}">
        <p14:creationId xmlns:p14="http://schemas.microsoft.com/office/powerpoint/2010/main" val="2235873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22</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far: all examples of tracking involved representing no mental states at all.  But this is not necessary feature.</a:t>
            </a:r>
          </a:p>
          <a:p>
            <a:r>
              <a:rPr lang="en-US" baseline="0" dirty="0" smtClean="0"/>
              <a:t>Reply to objection is to scale back: </a:t>
            </a:r>
          </a:p>
          <a:p>
            <a:r>
              <a:rPr lang="en-US" baseline="0" dirty="0" smtClean="0"/>
              <a:t>suppose someone has an inaccurate model of the attitudes and uses something other than propositions to distinguish among contents.</a:t>
            </a:r>
          </a:p>
          <a:p>
            <a:r>
              <a:rPr lang="en-US" baseline="0" dirty="0" smtClean="0"/>
              <a:t>we can be neutral on whether someone is representing belief or not</a:t>
            </a:r>
          </a:p>
          <a:p>
            <a:r>
              <a:rPr lang="en-US" baseline="0" dirty="0" smtClean="0"/>
              <a:t>just think about tracking.</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23</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agent’s field is a set of objects related to the agent by proximity. The extent of the field depends on things like lighting and the agent’s orientation.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25</a:t>
            </a:fld>
            <a:endParaRPr lang="en-GB"/>
          </a:p>
        </p:txBody>
      </p:sp>
    </p:spTree>
    <p:extLst>
      <p:ext uri="{BB962C8B-B14F-4D97-AF65-F5344CB8AC3E}">
        <p14:creationId xmlns:p14="http://schemas.microsoft.com/office/powerpoint/2010/main" val="3512120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 To say that an agent is encountering an object just means that it is in her field. The notion of encountering is a proxy for perception: within limits, an agent perceives an object just when she encounters one. But to think about encountering doesn’t require understanding perception. In particular it doesn’t require understanding perceptual modalities, or perspectives or appearances. </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26</a:t>
            </a:fld>
            <a:endParaRPr lang="en-GB"/>
          </a:p>
        </p:txBody>
      </p:sp>
    </p:spTree>
    <p:extLst>
      <p:ext uri="{BB962C8B-B14F-4D97-AF65-F5344CB8AC3E}">
        <p14:creationId xmlns:p14="http://schemas.microsoft.com/office/powerpoint/2010/main" val="4199057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principle says that you can only act on a goal involving an object if you have encountered it. So if you know that someone hasn’t encountered an object, you can predict that they won’t look for it.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27</a:t>
            </a:fld>
            <a:endParaRPr lang="en-GB"/>
          </a:p>
        </p:txBody>
      </p:sp>
    </p:spTree>
    <p:extLst>
      <p:ext uri="{BB962C8B-B14F-4D97-AF65-F5344CB8AC3E}">
        <p14:creationId xmlns:p14="http://schemas.microsoft.com/office/powerpoint/2010/main" val="1569759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experiment by Brian Hare and colleagues, a subordinate chimpanzee makes predictions about a dominant chimpanzee’s ability to retrieve food. They found that the subordinate’s predictions take into account whether the dominant’s view was blocked while the food was placed. This could be explained by the Third Principle. For the subordinate to predict that the dominant will not be able to recover the food, it is sufficient to think: because the dominant did not encounter the food, she will not be able to retrieve it.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28</a:t>
            </a:fld>
            <a:endParaRPr lang="en-GB"/>
          </a:p>
        </p:txBody>
      </p:sp>
    </p:spTree>
    <p:extLst>
      <p:ext uri="{BB962C8B-B14F-4D97-AF65-F5344CB8AC3E}">
        <p14:creationId xmlns:p14="http://schemas.microsoft.com/office/powerpoint/2010/main" val="1160201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next principles we need the notion of registration. This is a relation between agents, objects and locations. An agent registers an object at a location just if she last encountered it there. Registrations can be correct or incorrect. A registration is incorrect when an agent registers an object at a location but it is not at that location.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30</a:t>
            </a:fld>
            <a:endParaRPr lang="en-GB"/>
          </a:p>
        </p:txBody>
      </p:sp>
    </p:spTree>
    <p:extLst>
      <p:ext uri="{BB962C8B-B14F-4D97-AF65-F5344CB8AC3E}">
        <p14:creationId xmlns:p14="http://schemas.microsoft.com/office/powerpoint/2010/main" val="1334816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 Four says that correct registration is a condition of successful action. If you have a goal involving an object, you will only succeed if you register the object at its actual location. To illustrate, suppose you see someone encountering an object which is then moved while they are not watching it. In this situation, Principle Four allows you to predict that they will not be successful in retrieving that object.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31</a:t>
            </a:fld>
            <a:endParaRPr lang="en-GB"/>
          </a:p>
        </p:txBody>
      </p:sp>
    </p:spTree>
    <p:extLst>
      <p:ext uri="{BB962C8B-B14F-4D97-AF65-F5344CB8AC3E}">
        <p14:creationId xmlns:p14="http://schemas.microsoft.com/office/powerpoint/2010/main" val="2200824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this puzzle from Lecture 1</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39</a:t>
            </a:fld>
            <a:endParaRPr lang="en-GB"/>
          </a:p>
        </p:txBody>
      </p:sp>
    </p:spTree>
    <p:extLst>
      <p:ext uri="{BB962C8B-B14F-4D97-AF65-F5344CB8AC3E}">
        <p14:creationId xmlns:p14="http://schemas.microsoft.com/office/powerpoint/2010/main" val="3841644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 Four doesn’t enable you to pass false belief tasks. This is because when people have incorrect registrations, this Principle doesn’t allow you to predict what actions they will perform. To do this you need Principle Five. With this Principle, we move from thinking of registration as a condition on action to thinking of it as a cause of action. Principle Five says that agents will act as if objects were actually at the locations they register them as being. What determines where an agent will look for an object is not its actual location but the location the agent registered it as being at. This Principle is sufficient for passing some false belief tasks. </a:t>
            </a:r>
          </a:p>
          <a:p>
            <a:endParaRPr lang="en-US" dirty="0" smtClean="0"/>
          </a:p>
          <a:p>
            <a:r>
              <a:rPr lang="en-US" dirty="0" smtClean="0"/>
              <a:t>These five Principles can be extended to explain further theory of mind abilities. I only cover these five in the poster because they are the minimum needed for passing some famous infant false belief tasks.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47</a:t>
            </a:fld>
            <a:endParaRPr lang="en-GB"/>
          </a:p>
        </p:txBody>
      </p:sp>
    </p:spTree>
    <p:extLst>
      <p:ext uri="{BB962C8B-B14F-4D97-AF65-F5344CB8AC3E}">
        <p14:creationId xmlns:p14="http://schemas.microsoft.com/office/powerpoint/2010/main" val="2724110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a:t>
            </a:r>
            <a:r>
              <a:rPr lang="en-GB" baseline="0" dirty="0" smtClean="0"/>
              <a:t> must be able to tell empirically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49</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First introduce them to a sequence</a:t>
            </a:r>
            <a:r>
              <a:rPr lang="en-US" baseline="0" dirty="0" smtClean="0"/>
              <a:t> in three slides ... [large pictures so hopefully everyone can see what’s going on]</a:t>
            </a:r>
          </a:p>
          <a:p>
            <a:r>
              <a:rPr lang="en-US" baseline="0" dirty="0" smtClean="0"/>
              <a:t>These are all from the subject’s point of view.</a:t>
            </a:r>
          </a:p>
          <a:p>
            <a:r>
              <a:rPr lang="en-US" baseline="0" dirty="0" smtClean="0"/>
              <a:t>We’re going to start with what looks almost exactly like the test condition from a standard false belief task.</a:t>
            </a:r>
          </a:p>
          <a:p>
            <a:r>
              <a:rPr lang="en-US" baseline="0" dirty="0" smtClean="0"/>
              <a:t>(1) The observer watches as his car disappears behind a barrier on your [audience’s] left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First introduce them to a sequence</a:t>
            </a:r>
            <a:r>
              <a:rPr lang="en-US" baseline="0" dirty="0" smtClean="0"/>
              <a:t> in three slides ... [large pictures so hopefully everyone can see what’s going on]</a:t>
            </a:r>
          </a:p>
          <a:p>
            <a:r>
              <a:rPr lang="en-US" baseline="0" dirty="0" smtClean="0"/>
              <a:t>These are all from the subject’s point of view.</a:t>
            </a:r>
          </a:p>
          <a:p>
            <a:r>
              <a:rPr lang="en-US" baseline="0" dirty="0" smtClean="0"/>
              <a:t>We’re going to start with what looks almost exactly like the test condition from a standard false belief task.</a:t>
            </a:r>
          </a:p>
          <a:p>
            <a:r>
              <a:rPr lang="en-US" baseline="0" dirty="0" smtClean="0"/>
              <a:t>(1) The observer watches as his car disappears behind a barrier on your [audience’s] left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(2) a telephone rings and the observer</a:t>
            </a:r>
            <a:r>
              <a:rPr lang="en-US" baseline="0" dirty="0" smtClean="0"/>
              <a:t> is distracted ... meanwhile the cars silently swap places (they’re electric cars, </a:t>
            </a:r>
            <a:r>
              <a:rPr lang="en-US" baseline="0" dirty="0" err="1" smtClean="0"/>
              <a:t>natch</a:t>
            </a:r>
            <a:r>
              <a:rPr lang="en-US" baseline="0" dirty="0" smtClean="0"/>
              <a: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59</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61</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A-tasks are defined as those</a:t>
            </a:r>
            <a:r>
              <a:rPr lang="en-US" baseline="0" dirty="0" smtClean="0"/>
              <a:t> which children can pass from some time around their first birthday, for example Onishi &amp; Baillargeon.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4</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Here’s the</a:t>
            </a:r>
            <a:r>
              <a:rPr lang="en-US" baseline="0" dirty="0" smtClean="0"/>
              <a:t> whole sequence again, smaller.</a:t>
            </a:r>
          </a:p>
          <a:p>
            <a:r>
              <a:rPr lang="en-US" baseline="0" dirty="0" smtClean="0"/>
              <a:t>If we were doing a standard false belief test, we could compare where people look in this sequence with where they look in another sequence in which the observer doesn’t turn away in the second scene.</a:t>
            </a:r>
          </a:p>
          <a:p>
            <a:r>
              <a:rPr lang="en-US" baseline="0" dirty="0" smtClean="0"/>
              <a:t>If subjects can track false beliefs,  we would expect them to be more likely to look towards SUBEJECTS-LEFT location in the depicted narrative than in the control version where the subject is not distracted by the telephone and so does not look away.</a:t>
            </a:r>
          </a:p>
          <a:p>
            <a:r>
              <a:rPr lang="en-US" baseline="0" dirty="0" smtClean="0"/>
              <a:t>So this is almost a standard false belief task.</a:t>
            </a:r>
          </a:p>
          <a:p>
            <a:r>
              <a:rPr lang="en-US" baseline="0" dirty="0" smtClean="0"/>
              <a:t>And like all standard false belief tasks, it requires tracking false beliefs about location only; it doesn’t require tracking false beliefs about registration.</a:t>
            </a:r>
          </a:p>
          <a:p>
            <a:r>
              <a:rPr lang="en-US" baseline="0" dirty="0" smtClean="0"/>
              <a:t>Now consider a tiny variation ...</a:t>
            </a:r>
          </a:p>
          <a:p>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63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the middle</a:t>
            </a:r>
            <a:r>
              <a:rPr lang="en-US" baseline="0" dirty="0" smtClean="0"/>
              <a:t> vertical sequence is just like the right vertical sequence except that one of the barriers has been removed.</a:t>
            </a:r>
          </a:p>
          <a:p>
            <a:r>
              <a:rPr lang="en-US" baseline="0" dirty="0" smtClean="0"/>
              <a:t>Now there are two ways of thinking about this.</a:t>
            </a:r>
          </a:p>
          <a:p>
            <a:r>
              <a:rPr lang="en-US" baseline="0" dirty="0" smtClean="0"/>
              <a:t>On one way of thinking about it, there is no reason to think that the observer has a false belief because in the final scene (of the middle sequence) he’s looking right at a car which is not his own.</a:t>
            </a:r>
          </a:p>
          <a:p>
            <a:r>
              <a:rPr lang="en-US" baseline="0" dirty="0" smtClean="0"/>
              <a:t>But if you think about this more carefully, that isn’t quite right because the car he’s looking at, although not his own, is visually indistinguishable from his own.  So he might well believe, falsely, that his car on SUBJECTS-LEFT is actually his car.</a:t>
            </a:r>
          </a:p>
          <a:p>
            <a:r>
              <a:rPr lang="en-US" baseline="0" dirty="0" smtClean="0"/>
              <a:t>So where subjects are capable of tracking false beliefs involving identity &amp; where they realize that the cars are visually indistinguishable, they should be able to predict an incorrect reach.</a:t>
            </a:r>
          </a:p>
          <a:p>
            <a:r>
              <a:rPr lang="en-US" baseline="0" dirty="0" smtClean="0"/>
              <a:t>But if subjects are not tracking about false beliefs about identity, then they will think that the observer will be able to retrieve his car from its actual location.</a:t>
            </a:r>
          </a:p>
        </p:txBody>
      </p:sp>
      <p:sp>
        <p:nvSpPr>
          <p:cNvPr id="4" name="Slide Number Placeholder 3"/>
          <p:cNvSpPr>
            <a:spLocks noGrp="1"/>
          </p:cNvSpPr>
          <p:nvPr>
            <p:ph type="sldNum" idx="10"/>
          </p:nvPr>
        </p:nvSpPr>
        <p:spPr/>
        <p:txBody>
          <a:bodyPr/>
          <a:lstStyle/>
          <a:p>
            <a:fld id="{24688D03-F045-B643-BD3A-F95C8B91471A}" type="slidenum">
              <a:rPr lang="en-GB" smtClean="0"/>
              <a:pPr/>
              <a:t>64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65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66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67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68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69</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70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71</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These A-tasks are the tasks that children can pass from sometime around their first birthday or earlier.  They deploy a variety of measures, including pointing, helping, comprehending a novel world learning and altercentric interference.</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72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now consider a third variation ...</a:t>
            </a:r>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73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The new sequence is the one on your [the audience’s] left.  </a:t>
            </a:r>
          </a:p>
          <a:p>
            <a:r>
              <a:rPr lang="en-US" baseline="0" dirty="0" smtClean="0"/>
              <a:t>Here the two cars are visibly distinguishable.</a:t>
            </a:r>
          </a:p>
          <a:p>
            <a:r>
              <a:rPr lang="en-US" baseline="0" dirty="0" smtClean="0"/>
              <a:t>To us it probably seems obvious that, in the left vertical sequence, the observer will reach behind the barrier.  Whereas this is not nearly so obvious in the middle vertical sequence.  But now consider someone incapable of reasoning about false beliefs involving identity.  From her point of view, the two sequences are not different.  To her what matters is just that numerically distinct objects appear on the left.  So (assuming she doesn’t lose track of the objects) she has no more reason to think that the observer will reach behind the barrier in the middle sequence than she does in the left sequence.</a:t>
            </a:r>
          </a:p>
        </p:txBody>
      </p:sp>
      <p:sp>
        <p:nvSpPr>
          <p:cNvPr id="4" name="Slide Number Placeholder 3"/>
          <p:cNvSpPr>
            <a:spLocks noGrp="1"/>
          </p:cNvSpPr>
          <p:nvPr>
            <p:ph type="sldNum" idx="10"/>
          </p:nvPr>
        </p:nvSpPr>
        <p:spPr/>
        <p:txBody>
          <a:bodyPr/>
          <a:lstStyle/>
          <a:p>
            <a:fld id="{24688D03-F045-B643-BD3A-F95C8B91471A}" type="slidenum">
              <a:rPr lang="en-GB" smtClean="0"/>
              <a:pPr/>
              <a:t>74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75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76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second illustration --- skip this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77</a:t>
            </a:fld>
            <a:endParaRPr lang="en-GB"/>
          </a:p>
        </p:txBody>
      </p:sp>
    </p:spTree>
    <p:extLst>
      <p:ext uri="{BB962C8B-B14F-4D97-AF65-F5344CB8AC3E}">
        <p14:creationId xmlns:p14="http://schemas.microsoft.com/office/powerpoint/2010/main" val="23265457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this is my view and I stand by it, I don't think it resolves the puzzle all by itself.</a:t>
            </a:r>
          </a:p>
          <a:p>
            <a:r>
              <a:rPr lang="en-US" dirty="0" smtClean="0"/>
              <a:t>The problem is this.</a:t>
            </a:r>
          </a:p>
          <a:p>
            <a:r>
              <a:rPr lang="en-US" dirty="0" smtClean="0"/>
              <a:t>Success on many B-tasks is in principle possible using only a very simple measure for representing beliefs.</a:t>
            </a:r>
          </a:p>
          <a:p>
            <a:r>
              <a:rPr lang="en-US" dirty="0" smtClean="0"/>
              <a:t>Further, B-tasks do not seem to differ from A-tasks with respect to which measures for representing beliefs could in principle explain success on these tasks.</a:t>
            </a:r>
          </a:p>
          <a:p>
            <a:r>
              <a:rPr lang="en-US" dirty="0" smtClean="0"/>
              <a:t>So the view raises and does not answer the question of why children continue to systematically fail false belief B-tasks years after they can pass A-tasks.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82</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sense of modular mindreading you need relatively simple measures of belief; and these relatively simple measures need</a:t>
            </a:r>
            <a:r>
              <a:rPr lang="en-US" baseline="0" dirty="0" smtClean="0"/>
              <a:t> to be constructed; in describing minimal theory of mind we have described a measure of belief which is flexible enough to explain success on a variety of false belief tasks but which could also be implemented efficiently, without placing demands on executive function, working memory and attention.  Minimal theory of mind may be what enables those with limited cognitive resources or little cognitive sophistication ... to track others’ beliefs</a:t>
            </a:r>
            <a:r>
              <a:rPr lang="en-US" baseline="0" dirty="0" smtClean="0"/>
              <a:t>.</a:t>
            </a:r>
          </a:p>
          <a:p>
            <a:endParaRPr lang="en-US" baseline="0" dirty="0" smtClean="0"/>
          </a:p>
          <a:p>
            <a:r>
              <a:rPr lang="en-US" baseline="0" dirty="0" smtClean="0"/>
              <a:t>This does allow us to avoid contradiction.  </a:t>
            </a:r>
          </a:p>
          <a:p>
            <a:r>
              <a:rPr lang="en-US" baseline="0" dirty="0" smtClean="0"/>
              <a:t>But of course this doesn’t solve the puzzle ... after all, </a:t>
            </a:r>
            <a:r>
              <a:rPr lang="en-US" baseline="0" dirty="0" err="1" smtClean="0"/>
              <a:t>minimalToM</a:t>
            </a:r>
            <a:r>
              <a:rPr lang="en-US" baseline="0" dirty="0" smtClean="0"/>
              <a:t> is enough for standard tasks ... </a:t>
            </a:r>
          </a:p>
          <a:p>
            <a:r>
              <a:rPr lang="en-US" baseline="0" dirty="0" smtClean="0"/>
              <a:t>Next week is modularity</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83</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next week is modularity.</a:t>
            </a:r>
          </a:p>
          <a:p>
            <a:r>
              <a:rPr lang="en-US" dirty="0" smtClean="0"/>
              <a:t>You might think that if we’re going to appeal</a:t>
            </a:r>
            <a:r>
              <a:rPr lang="en-US" baseline="0" dirty="0" smtClean="0"/>
              <a:t> to modularity, then why did we need to introduce this stuff about measures ... the answer is to do with constraints on the sorts of process that can </a:t>
            </a:r>
            <a:r>
              <a:rPr lang="en-US" baseline="0" smtClean="0"/>
              <a:t>be modular.</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84</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B-tasks, by contrast, are defined as tasks</a:t>
            </a:r>
            <a:r>
              <a:rPr lang="en-US" baseline="0" dirty="0" smtClean="0"/>
              <a:t> that children cannot pass until sometime around their fourth birthday.  They </a:t>
            </a:r>
            <a:r>
              <a:rPr lang="en-US" dirty="0" smtClean="0"/>
              <a:t>are standard false belief tasks where,</a:t>
            </a:r>
            <a:r>
              <a:rPr lang="en-US" baseline="0" dirty="0" smtClean="0"/>
              <a:t> for instance, </a:t>
            </a:r>
            <a:r>
              <a:rPr lang="en-US" baseline="0" dirty="0" err="1" smtClean="0"/>
              <a:t>Heniz</a:t>
            </a:r>
            <a:r>
              <a:rPr lang="en-US" baseline="0" dirty="0" smtClean="0"/>
              <a:t>’ chocolate is unexpectedly moved while he is absent and, on his return, children are asked where </a:t>
            </a:r>
            <a:r>
              <a:rPr lang="en-US" baseline="0" dirty="0" err="1" smtClean="0"/>
              <a:t>Heniz</a:t>
            </a:r>
            <a:r>
              <a:rPr lang="en-US" baseline="0" dirty="0" smtClean="0"/>
              <a:t> will look for his chocolate first.</a:t>
            </a:r>
            <a:endParaRPr lang="en-US" dirty="0" smtClean="0"/>
          </a:p>
          <a:p>
            <a:endParaRPr lang="en-US" baseline="0" dirty="0" smtClean="0"/>
          </a:p>
          <a:p>
            <a:r>
              <a:rPr lang="en-US" baseline="0" dirty="0" smtClean="0"/>
              <a:t>It is important to the puzzle (</a:t>
            </a:r>
            <a:r>
              <a:rPr lang="en-US" baseline="0" dirty="0" err="1" smtClean="0"/>
              <a:t>i</a:t>
            </a:r>
            <a:r>
              <a:rPr lang="en-US" baseline="0" dirty="0" smtClean="0"/>
              <a:t>) that for each category for task, A and B, there is a wide variety of methods all of which seem to measure a single competence.  And it is also important that success on B-tasks seems to depend on developments in language and executive function, and can be facilitated by training and rich forms of social interaction.</a:t>
            </a:r>
          </a:p>
          <a:p>
            <a:endParaRPr lang="en-US" baseline="0" dirty="0" smtClean="0"/>
          </a:p>
          <a:p>
            <a:r>
              <a:rPr lang="en-US" dirty="0" err="1" smtClean="0"/>
              <a:t>Nati</a:t>
            </a:r>
            <a:r>
              <a:rPr lang="en-US" dirty="0" smtClean="0"/>
              <a:t> asked whether there’s a way to predict that something will be an</a:t>
            </a:r>
            <a:r>
              <a:rPr lang="en-US" baseline="0" dirty="0" smtClean="0"/>
              <a:t> A-task or a B-task.</a:t>
            </a:r>
          </a:p>
          <a:p>
            <a:r>
              <a:rPr lang="en-US" baseline="0" dirty="0" smtClean="0"/>
              <a:t>In a paper to appear in Psychological Science called ‘How to pass the false-belief task before your 4th birthday’, Rubio and </a:t>
            </a:r>
            <a:r>
              <a:rPr lang="en-US" baseline="0" dirty="0" err="1" smtClean="0"/>
              <a:t>Geurts</a:t>
            </a:r>
            <a:r>
              <a:rPr lang="en-US" baseline="0" dirty="0" smtClean="0"/>
              <a:t> note that existing discussions of this puzzle do not provide “a proper analysis of the tasks as such”.</a:t>
            </a:r>
          </a:p>
          <a:p>
            <a:r>
              <a:rPr lang="en-US" baseline="0" dirty="0" smtClean="0"/>
              <a:t>They offer a simple proposal.  </a:t>
            </a:r>
          </a:p>
          <a:p>
            <a:r>
              <a:rPr lang="en-US" baseline="0" dirty="0" smtClean="0"/>
              <a:t>In A-tasks, children’s perspective tracking is not disrupted.  For example, they are not asked a WH-question; the visual scene is not blanked or disrupted; and the protagonist moves in coherent ways.</a:t>
            </a:r>
          </a:p>
          <a:p>
            <a:r>
              <a:rPr lang="en-US" baseline="0" dirty="0" smtClean="0"/>
              <a:t>In B-tasks, by contrast, there is a disruption in perspective tracking.</a:t>
            </a:r>
          </a:p>
          <a:p>
            <a:endParaRPr lang="en-US" baseline="0" dirty="0" smtClean="0"/>
          </a:p>
          <a:p>
            <a:r>
              <a:rPr lang="en-US" baseline="0" dirty="0" smtClean="0"/>
              <a:t>Rubio and </a:t>
            </a:r>
            <a:r>
              <a:rPr lang="en-US" baseline="0" dirty="0" err="1" smtClean="0"/>
              <a:t>Geurts</a:t>
            </a:r>
            <a:r>
              <a:rPr lang="en-US" baseline="0" dirty="0" smtClean="0"/>
              <a:t> test this proposal on three year olds.  They show that they can pass a simple false belief task using an act-out paradigm (Duplo) when there is no perspective disruption, but that children’s performance is significantly worse when they are asked a WH-question (exp. 2A) or when the protagonist is made to disappear (</a:t>
            </a:r>
            <a:r>
              <a:rPr lang="en-US" baseline="0" dirty="0" err="1" smtClean="0"/>
              <a:t>exp</a:t>
            </a:r>
            <a:r>
              <a:rPr lang="en-US" baseline="0" dirty="0" smtClean="0"/>
              <a:t> 2B).</a:t>
            </a:r>
          </a:p>
          <a:p>
            <a:endParaRPr lang="en-US" baseline="0" dirty="0" smtClean="0"/>
          </a:p>
          <a:p>
            <a:r>
              <a:rPr lang="en-US" baseline="0" dirty="0" smtClean="0"/>
              <a:t>In work in progress, these authors also studied adults’ eye movements.  They find that first looks are indicative of false-belief tracking, but only when the scene remains constant.  If you blank the scene, first looks are no longer to the location where the protagonist left her object (I’m not sure there’s a pattern concerning where they do look).</a:t>
            </a:r>
          </a:p>
          <a:p>
            <a:endParaRPr lang="en-US" baseline="0" dirty="0" smtClean="0"/>
          </a:p>
          <a:p>
            <a:r>
              <a:rPr lang="en-US" baseline="0" dirty="0" smtClean="0"/>
              <a:t>So here is an intriguing possibility.  Of course it raises a question: why does introducing certain kinds of disruption make the task so much harder?  We know that there are multiple mechanisms for visual perspective taking, including mental self-rotation, object-rotation and reasoning it out.  Each of these is </a:t>
            </a:r>
            <a:r>
              <a:rPr lang="en-US" baseline="0" dirty="0" err="1" smtClean="0"/>
              <a:t>suspeptible</a:t>
            </a:r>
            <a:r>
              <a:rPr lang="en-US" baseline="0" dirty="0" smtClean="0"/>
              <a:t> to different kinds of disruption.  For example, if you are engaged in mental self-rotation and I remove the protagonist from the scene (or even have it change posture), this should be especially disruptive.  It might turn out that there are multiple mechanisms for tracking mental state as well, and that some are more like mental self-rotation in that they involve imaginatively adopting another’s perspective whereas others are more like reasoning out what is on someone’s left or right.</a:t>
            </a:r>
          </a:p>
          <a:p>
            <a:endParaRPr lang="en-US" baseline="0" dirty="0" smtClean="0"/>
          </a:p>
          <a:p>
            <a:r>
              <a:rPr lang="en-US" baseline="0" dirty="0" smtClean="0"/>
              <a:t>But here I’m getting ahead.  I think it’s too early to put a lot of weight on this idea.  I mention it only because </a:t>
            </a:r>
            <a:r>
              <a:rPr lang="en-US" baseline="0" dirty="0" err="1" smtClean="0"/>
              <a:t>Nati</a:t>
            </a:r>
            <a:r>
              <a:rPr lang="en-US" baseline="0" dirty="0" smtClean="0"/>
              <a:t> asked whether there is a way of predicting whether a novel task will be an A-task or a B-task, and I think this is an key question that has so far be neglected.</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B-tasks, by contrast, are defined as tasks</a:t>
            </a:r>
            <a:r>
              <a:rPr lang="en-US" baseline="0" dirty="0" smtClean="0"/>
              <a:t> that children cannot pass until sometime around their fourth birthday.  They </a:t>
            </a:r>
            <a:r>
              <a:rPr lang="en-US" dirty="0" smtClean="0"/>
              <a:t>are standard false belief tasks where,</a:t>
            </a:r>
            <a:r>
              <a:rPr lang="en-US" baseline="0" dirty="0" smtClean="0"/>
              <a:t> for instance, </a:t>
            </a:r>
            <a:r>
              <a:rPr lang="en-US" baseline="0" dirty="0" err="1" smtClean="0"/>
              <a:t>Heniz</a:t>
            </a:r>
            <a:r>
              <a:rPr lang="en-US" baseline="0" dirty="0" smtClean="0"/>
              <a:t>’ chocolate is unexpectedly moved while he is absent and, on his return, children are asked where </a:t>
            </a:r>
            <a:r>
              <a:rPr lang="en-US" baseline="0" dirty="0" err="1" smtClean="0"/>
              <a:t>Heniz</a:t>
            </a:r>
            <a:r>
              <a:rPr lang="en-US" baseline="0" dirty="0" smtClean="0"/>
              <a:t> will look for his chocolate first.</a:t>
            </a:r>
            <a:endParaRPr lang="en-US" dirty="0" smtClean="0"/>
          </a:p>
          <a:p>
            <a:endParaRPr lang="en-US" baseline="0" dirty="0" smtClean="0"/>
          </a:p>
          <a:p>
            <a:r>
              <a:rPr lang="en-US" baseline="0" dirty="0" smtClean="0"/>
              <a:t>It is important to the puzzle (</a:t>
            </a:r>
            <a:r>
              <a:rPr lang="en-US" baseline="0" dirty="0" err="1" smtClean="0"/>
              <a:t>i</a:t>
            </a:r>
            <a:r>
              <a:rPr lang="en-US" baseline="0" dirty="0" smtClean="0"/>
              <a:t>) that for each category for task, A and B, there is a wide variety of methods all of which seem to measure a single competence.  And it is also important that success on B-tasks seems to depend on developments in language and executive function, and can be facilitated by training and rich forms of social interaction.</a:t>
            </a:r>
          </a:p>
          <a:p>
            <a:endParaRPr lang="en-US" baseline="0" dirty="0" smtClean="0"/>
          </a:p>
          <a:p>
            <a:r>
              <a:rPr lang="en-US" dirty="0" err="1" smtClean="0"/>
              <a:t>Nati</a:t>
            </a:r>
            <a:r>
              <a:rPr lang="en-US" dirty="0" smtClean="0"/>
              <a:t> asked whether there’s a way to predict that something will be an</a:t>
            </a:r>
            <a:r>
              <a:rPr lang="en-US" baseline="0" dirty="0" smtClean="0"/>
              <a:t> A-task or a B-task.</a:t>
            </a:r>
          </a:p>
          <a:p>
            <a:r>
              <a:rPr lang="en-US" baseline="0" dirty="0" smtClean="0"/>
              <a:t>In a paper to appear in Psychological Science called ‘How to pass the false-belief task before your 4th birthday’, Rubio and </a:t>
            </a:r>
            <a:r>
              <a:rPr lang="en-US" baseline="0" dirty="0" err="1" smtClean="0"/>
              <a:t>Geurts</a:t>
            </a:r>
            <a:r>
              <a:rPr lang="en-US" baseline="0" dirty="0" smtClean="0"/>
              <a:t> note that existing discussions of this puzzle do not provide “a proper analysis of the tasks as such”.</a:t>
            </a:r>
          </a:p>
          <a:p>
            <a:r>
              <a:rPr lang="en-US" baseline="0" dirty="0" smtClean="0"/>
              <a:t>They offer a simple proposal.  </a:t>
            </a:r>
          </a:p>
          <a:p>
            <a:r>
              <a:rPr lang="en-US" baseline="0" dirty="0" smtClean="0"/>
              <a:t>In A-tasks, children’s perspective tracking is not disrupted.  For example, they are not asked a WH-question; the visual scene is not blanked or disrupted; and the protagonist moves in coherent ways.</a:t>
            </a:r>
          </a:p>
          <a:p>
            <a:r>
              <a:rPr lang="en-US" baseline="0" dirty="0" smtClean="0"/>
              <a:t>In B-tasks, by contrast, there is a disruption in perspective tracking.</a:t>
            </a:r>
          </a:p>
          <a:p>
            <a:endParaRPr lang="en-US" baseline="0" dirty="0" smtClean="0"/>
          </a:p>
          <a:p>
            <a:r>
              <a:rPr lang="en-US" baseline="0" dirty="0" smtClean="0"/>
              <a:t>Rubio and </a:t>
            </a:r>
            <a:r>
              <a:rPr lang="en-US" baseline="0" dirty="0" err="1" smtClean="0"/>
              <a:t>Geurts</a:t>
            </a:r>
            <a:r>
              <a:rPr lang="en-US" baseline="0" dirty="0" smtClean="0"/>
              <a:t> test this proposal on three year olds.  They show that they can pass a simple false belief task using an act-out paradigm (Duplo) when there is no perspective disruption, but that children’s performance is significantly worse when they are asked a WH-question (exp. 2A) or when the protagonist is made to disappear (</a:t>
            </a:r>
            <a:r>
              <a:rPr lang="en-US" baseline="0" dirty="0" err="1" smtClean="0"/>
              <a:t>exp</a:t>
            </a:r>
            <a:r>
              <a:rPr lang="en-US" baseline="0" dirty="0" smtClean="0"/>
              <a:t> 2B).</a:t>
            </a:r>
          </a:p>
          <a:p>
            <a:endParaRPr lang="en-US" baseline="0" dirty="0" smtClean="0"/>
          </a:p>
          <a:p>
            <a:r>
              <a:rPr lang="en-US" baseline="0" dirty="0" smtClean="0"/>
              <a:t>In work in progress, these authors also studied adults’ eye movements.  They find that first looks are indicative of false-belief tracking, but only when the scene remains constant.  If you blank the scene, first looks are no longer to the location where the protagonist left her object (I’m not sure there’s a pattern concerning where they do look).</a:t>
            </a:r>
          </a:p>
          <a:p>
            <a:endParaRPr lang="en-US" baseline="0" dirty="0" smtClean="0"/>
          </a:p>
          <a:p>
            <a:r>
              <a:rPr lang="en-US" baseline="0" dirty="0" smtClean="0"/>
              <a:t>So here is an intriguing possibility.  Of course it raises a question: why does introducing certain kinds of disruption make the task so much harder?  We know that there are multiple mechanisms for visual perspective taking, including mental self-rotation, object-rotation and reasoning it out.  Each of these is </a:t>
            </a:r>
            <a:r>
              <a:rPr lang="en-US" baseline="0" dirty="0" err="1" smtClean="0"/>
              <a:t>suspeptible</a:t>
            </a:r>
            <a:r>
              <a:rPr lang="en-US" baseline="0" dirty="0" smtClean="0"/>
              <a:t> to different kinds of disruption.  For example, if you are engaged in mental self-rotation and I remove the protagonist from the scene (or even have it change posture), this should be especially disruptive.  It might turn out that there are multiple mechanisms for tracking mental state as well, and that some are more like mental self-rotation in that they involve imaginatively adopting another’s perspective whereas others are more like reasoning out what is on someone’s left or right.</a:t>
            </a:r>
          </a:p>
          <a:p>
            <a:endParaRPr lang="en-US" baseline="0" dirty="0" smtClean="0"/>
          </a:p>
          <a:p>
            <a:r>
              <a:rPr lang="en-US" baseline="0" dirty="0" smtClean="0"/>
              <a:t>But here I’m getting ahead.  I think it’s too early to put a lot of weight on this idea.  I mention it only because </a:t>
            </a:r>
            <a:r>
              <a:rPr lang="en-US" baseline="0" dirty="0" err="1" smtClean="0"/>
              <a:t>Nati</a:t>
            </a:r>
            <a:r>
              <a:rPr lang="en-US" baseline="0" dirty="0" smtClean="0"/>
              <a:t> asked whether there is a way of predicting whether a novel task will be an A-task or a B-task, and I think this is an key question that has so far be neglected.</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B-tasks, by contrast, are defined as tasks</a:t>
            </a:r>
            <a:r>
              <a:rPr lang="en-US" baseline="0" dirty="0" smtClean="0"/>
              <a:t> that children cannot pass until sometime around their fourth birthday.  They </a:t>
            </a:r>
            <a:r>
              <a:rPr lang="en-US" dirty="0" smtClean="0"/>
              <a:t>are standard false belief tasks where,</a:t>
            </a:r>
            <a:r>
              <a:rPr lang="en-US" baseline="0" dirty="0" smtClean="0"/>
              <a:t> for instance, </a:t>
            </a:r>
            <a:r>
              <a:rPr lang="en-US" baseline="0" dirty="0" err="1" smtClean="0"/>
              <a:t>Heniz</a:t>
            </a:r>
            <a:r>
              <a:rPr lang="en-US" baseline="0" dirty="0" smtClean="0"/>
              <a:t>’ chocolate is unexpectedly moved while he is absent and, on his return, children are asked where </a:t>
            </a:r>
            <a:r>
              <a:rPr lang="en-US" baseline="0" dirty="0" err="1" smtClean="0"/>
              <a:t>Heniz</a:t>
            </a:r>
            <a:r>
              <a:rPr lang="en-US" baseline="0" dirty="0" smtClean="0"/>
              <a:t> will look for his chocolate first.</a:t>
            </a:r>
            <a:endParaRPr lang="en-US" dirty="0" smtClean="0"/>
          </a:p>
          <a:p>
            <a:endParaRPr lang="en-US" baseline="0" dirty="0" smtClean="0"/>
          </a:p>
          <a:p>
            <a:r>
              <a:rPr lang="en-US" baseline="0" dirty="0" smtClean="0"/>
              <a:t>It is important to the puzzle (</a:t>
            </a:r>
            <a:r>
              <a:rPr lang="en-US" baseline="0" dirty="0" err="1" smtClean="0"/>
              <a:t>i</a:t>
            </a:r>
            <a:r>
              <a:rPr lang="en-US" baseline="0" dirty="0" smtClean="0"/>
              <a:t>) that for each category for task, A and B, there is a wide variety of methods all of which seem to measure a single competence.  And it is also important that success on B-tasks seems to depend on developments in language and executive function, and can be facilitated by training and rich forms of social interaction.</a:t>
            </a:r>
          </a:p>
          <a:p>
            <a:endParaRPr lang="en-US" baseline="0" dirty="0" smtClean="0"/>
          </a:p>
          <a:p>
            <a:r>
              <a:rPr lang="en-US" dirty="0" err="1" smtClean="0"/>
              <a:t>Nati</a:t>
            </a:r>
            <a:r>
              <a:rPr lang="en-US" dirty="0" smtClean="0"/>
              <a:t> asked whether there’s a way to predict that something will be an</a:t>
            </a:r>
            <a:r>
              <a:rPr lang="en-US" baseline="0" dirty="0" smtClean="0"/>
              <a:t> A-task or a B-task.</a:t>
            </a:r>
          </a:p>
          <a:p>
            <a:r>
              <a:rPr lang="en-US" baseline="0" dirty="0" smtClean="0"/>
              <a:t>In a paper to appear in Psychological Science called ‘How to pass the false-belief task before your 4th birthday’, Rubio and </a:t>
            </a:r>
            <a:r>
              <a:rPr lang="en-US" baseline="0" dirty="0" err="1" smtClean="0"/>
              <a:t>Geurts</a:t>
            </a:r>
            <a:r>
              <a:rPr lang="en-US" baseline="0" dirty="0" smtClean="0"/>
              <a:t> note that existing discussions of this puzzle do not provide “a proper analysis of the tasks as such”.</a:t>
            </a:r>
          </a:p>
          <a:p>
            <a:r>
              <a:rPr lang="en-US" baseline="0" dirty="0" smtClean="0"/>
              <a:t>They offer a simple proposal.  </a:t>
            </a:r>
          </a:p>
          <a:p>
            <a:r>
              <a:rPr lang="en-US" baseline="0" dirty="0" smtClean="0"/>
              <a:t>In A-tasks, children’s perspective tracking is not disrupted.  For example, they are not asked a WH-question; the visual scene is not blanked or disrupted; and the protagonist moves in coherent ways.</a:t>
            </a:r>
          </a:p>
          <a:p>
            <a:r>
              <a:rPr lang="en-US" baseline="0" dirty="0" smtClean="0"/>
              <a:t>In B-tasks, by contrast, there is a disruption in perspective tracking.</a:t>
            </a:r>
          </a:p>
          <a:p>
            <a:endParaRPr lang="en-US" baseline="0" dirty="0" smtClean="0"/>
          </a:p>
          <a:p>
            <a:r>
              <a:rPr lang="en-US" baseline="0" dirty="0" smtClean="0"/>
              <a:t>Rubio and </a:t>
            </a:r>
            <a:r>
              <a:rPr lang="en-US" baseline="0" dirty="0" err="1" smtClean="0"/>
              <a:t>Geurts</a:t>
            </a:r>
            <a:r>
              <a:rPr lang="en-US" baseline="0" dirty="0" smtClean="0"/>
              <a:t> test this proposal on three year olds.  They show that they can pass a simple false belief task using an act-out paradigm (Duplo) when there is no perspective disruption, but that children’s performance is significantly worse when they are asked a WH-question (exp. 2A) or when the protagonist is made to disappear (</a:t>
            </a:r>
            <a:r>
              <a:rPr lang="en-US" baseline="0" dirty="0" err="1" smtClean="0"/>
              <a:t>exp</a:t>
            </a:r>
            <a:r>
              <a:rPr lang="en-US" baseline="0" dirty="0" smtClean="0"/>
              <a:t> 2B).</a:t>
            </a:r>
          </a:p>
          <a:p>
            <a:endParaRPr lang="en-US" baseline="0" dirty="0" smtClean="0"/>
          </a:p>
          <a:p>
            <a:r>
              <a:rPr lang="en-US" baseline="0" dirty="0" smtClean="0"/>
              <a:t>In work in progress, these authors also studied adults’ eye movements.  They find that first looks are indicative of false-belief tracking, but only when the scene remains constant.  If you blank the scene, first looks are no longer to the location where the protagonist left her object (I’m not sure there’s a pattern concerning where they do look).</a:t>
            </a:r>
          </a:p>
          <a:p>
            <a:endParaRPr lang="en-US" baseline="0" dirty="0" smtClean="0"/>
          </a:p>
          <a:p>
            <a:r>
              <a:rPr lang="en-US" baseline="0" dirty="0" smtClean="0"/>
              <a:t>So here is an intriguing possibility.  Of course it raises a question: why does introducing certain kinds of disruption make the task so much harder?  We know that there are multiple mechanisms for visual perspective taking, including mental self-rotation, object-rotation and reasoning it out.  Each of these is </a:t>
            </a:r>
            <a:r>
              <a:rPr lang="en-US" baseline="0" dirty="0" err="1" smtClean="0"/>
              <a:t>suspeptible</a:t>
            </a:r>
            <a:r>
              <a:rPr lang="en-US" baseline="0" dirty="0" smtClean="0"/>
              <a:t> to different kinds of disruption.  For example, if you are engaged in mental self-rotation and I remove the protagonist from the scene (or even have it change posture), this should be especially disruptive.  It might turn out that there are multiple mechanisms for tracking mental state as well, and that some are more like mental self-rotation in that they involve imaginatively adopting another’s perspective whereas others are more like reasoning out what is on someone’s left or right.</a:t>
            </a:r>
          </a:p>
          <a:p>
            <a:endParaRPr lang="en-US" baseline="0" dirty="0" smtClean="0"/>
          </a:p>
          <a:p>
            <a:r>
              <a:rPr lang="en-US" baseline="0" dirty="0" smtClean="0"/>
              <a:t>But here I’m getting ahead.  I think it’s too early to put a lot of weight on this idea.  I mention it only because </a:t>
            </a:r>
            <a:r>
              <a:rPr lang="en-US" baseline="0" dirty="0" err="1" smtClean="0"/>
              <a:t>Nati</a:t>
            </a:r>
            <a:r>
              <a:rPr lang="en-US" baseline="0" dirty="0" smtClean="0"/>
              <a:t> asked whether there is a way of predicting whether a novel task will be an A-task or a B-task, and I think this is an key question that has so far be neglected.</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9</a:t>
            </a:fld>
            <a:endParaRPr lang="en-GB"/>
          </a:p>
        </p:txBody>
      </p:sp>
    </p:spTree>
    <p:extLst>
      <p:ext uri="{BB962C8B-B14F-4D97-AF65-F5344CB8AC3E}">
        <p14:creationId xmlns:p14="http://schemas.microsoft.com/office/powerpoint/2010/main" val="1221126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9.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eg"/><Relationship Id="rId5"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4"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image" Target="../media/image1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6.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wmf"/></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7.wmf"/><Relationship Id="rId5" Type="http://schemas.openxmlformats.org/officeDocument/2006/relationships/image" Target="../media/image16.wmf"/><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7.wmf"/><Relationship Id="rId5" Type="http://schemas.openxmlformats.org/officeDocument/2006/relationships/image" Target="../media/image16.wmf"/><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7.wmf"/><Relationship Id="rId5" Type="http://schemas.openxmlformats.org/officeDocument/2006/relationships/image" Target="../media/image16.wmf"/><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1.png"/><Relationship Id="rId7" Type="http://schemas.microsoft.com/office/2007/relationships/hdphoto" Target="../media/hdphoto3.wdp"/><Relationship Id="rId8"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1.png"/><Relationship Id="rId7" Type="http://schemas.microsoft.com/office/2007/relationships/hdphoto" Target="../media/hdphoto3.wdp"/><Relationship Id="rId8"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1.png"/><Relationship Id="rId7" Type="http://schemas.microsoft.com/office/2007/relationships/hdphoto" Target="../media/hdphoto3.wdp"/><Relationship Id="rId8"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1.png"/><Relationship Id="rId7" Type="http://schemas.microsoft.com/office/2007/relationships/hdphoto" Target="../media/hdphoto3.wdp"/><Relationship Id="rId8"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1.png"/><Relationship Id="rId7" Type="http://schemas.microsoft.com/office/2007/relationships/hdphoto" Target="../media/hdphoto3.wdp"/><Relationship Id="rId8"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1.png"/><Relationship Id="rId7" Type="http://schemas.microsoft.com/office/2007/relationships/hdphoto" Target="../media/hdphoto3.wdp"/><Relationship Id="rId8"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1.png"/><Relationship Id="rId7" Type="http://schemas.microsoft.com/office/2007/relationships/hdphoto" Target="../media/hdphoto3.wdp"/><Relationship Id="rId8"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1.png"/><Relationship Id="rId7" Type="http://schemas.microsoft.com/office/2007/relationships/hdphoto" Target="../media/hdphoto3.wdp"/><Relationship Id="rId8"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7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1.png"/><Relationship Id="rId7" Type="http://schemas.microsoft.com/office/2007/relationships/hdphoto" Target="../media/hdphoto3.wdp"/><Relationship Id="rId8"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1.png"/><Relationship Id="rId7" Type="http://schemas.microsoft.com/office/2007/relationships/hdphoto" Target="../media/hdphoto3.wdp"/><Relationship Id="rId8"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1.png"/><Relationship Id="rId7" Type="http://schemas.microsoft.com/office/2007/relationships/hdphoto" Target="../media/hdphoto3.wdp"/><Relationship Id="rId8"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1.png"/><Relationship Id="rId8" Type="http://schemas.microsoft.com/office/2007/relationships/hdphoto" Target="../media/hdphoto3.wdp"/><Relationship Id="rId9"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1.png"/><Relationship Id="rId8" Type="http://schemas.microsoft.com/office/2007/relationships/hdphoto" Target="../media/hdphoto3.wdp"/><Relationship Id="rId9"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7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1.png"/><Relationship Id="rId8" Type="http://schemas.microsoft.com/office/2007/relationships/hdphoto" Target="../media/hdphoto3.wdp"/><Relationship Id="rId9"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jpeg"/><Relationship Id="rId3" Type="http://schemas.microsoft.com/office/2007/relationships/hdphoto" Target="../media/hdphoto4.wdp"/></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jpeg"/><Relationship Id="rId3" Type="http://schemas.microsoft.com/office/2007/relationships/hdphoto" Target="../media/hdphoto5.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jpeg"/><Relationship Id="rId3" Type="http://schemas.microsoft.com/office/2007/relationships/hdphoto" Target="../media/hdphoto5.wdp"/></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jpeg"/><Relationship Id="rId3" Type="http://schemas.microsoft.com/office/2007/relationships/hdphoto" Target="../media/hdphoto5.wdp"/></Relationships>
</file>

<file path=ppt/slides/_rels/slide82.xml.rels><?xml version="1.0" encoding="UTF-8" standalone="yes"?>
<Relationships xmlns="http://schemas.openxmlformats.org/package/2006/relationships"><Relationship Id="rId3" Type="http://schemas.openxmlformats.org/officeDocument/2006/relationships/image" Target="../media/image26.jpeg"/><Relationship Id="rId4" Type="http://schemas.microsoft.com/office/2007/relationships/hdphoto" Target="../media/hdphoto6.wdp"/><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72_cr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ext Box 9"/>
          <p:cNvSpPr txBox="1">
            <a:spLocks noChangeArrowheads="1"/>
          </p:cNvSpPr>
          <p:nvPr/>
        </p:nvSpPr>
        <p:spPr bwMode="auto">
          <a:xfrm>
            <a:off x="4788420" y="5822997"/>
            <a:ext cx="3960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2400" i="0" dirty="0" err="1" smtClean="0">
                <a:solidFill>
                  <a:schemeClr val="tx1"/>
                </a:solidFill>
                <a:effectLst>
                  <a:glow rad="304800">
                    <a:schemeClr val="bg1">
                      <a:alpha val="34000"/>
                    </a:schemeClr>
                  </a:glow>
                </a:effectLst>
              </a:rPr>
              <a:t>butterfillS@ceu.hu</a:t>
            </a:r>
            <a:endParaRPr lang="en-GB" sz="2400" i="0" dirty="0">
              <a:solidFill>
                <a:schemeClr val="tx1"/>
              </a:solidFill>
              <a:effectLst>
                <a:glow rad="304800">
                  <a:schemeClr val="bg1">
                    <a:alpha val="34000"/>
                  </a:schemeClr>
                </a:glow>
              </a:effectLst>
            </a:endParaRPr>
          </a:p>
        </p:txBody>
      </p:sp>
      <p:sp>
        <p:nvSpPr>
          <p:cNvPr id="10" name="Text Box 9"/>
          <p:cNvSpPr txBox="1">
            <a:spLocks noChangeArrowheads="1"/>
          </p:cNvSpPr>
          <p:nvPr/>
        </p:nvSpPr>
        <p:spPr bwMode="auto">
          <a:xfrm>
            <a:off x="4788420" y="5822997"/>
            <a:ext cx="3960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2400" i="0" dirty="0" err="1" smtClean="0">
                <a:solidFill>
                  <a:schemeClr val="tx1"/>
                </a:solidFill>
                <a:effectLst>
                  <a:glow rad="101600">
                    <a:schemeClr val="bg1">
                      <a:alpha val="78000"/>
                    </a:schemeClr>
                  </a:glow>
                </a:effectLst>
              </a:rPr>
              <a:t>butterfillS@ceu.hu</a:t>
            </a:r>
            <a:endParaRPr lang="en-GB" sz="2400" i="0" dirty="0">
              <a:solidFill>
                <a:schemeClr val="tx1"/>
              </a:solidFill>
              <a:effectLst>
                <a:glow rad="101600">
                  <a:schemeClr val="bg1">
                    <a:alpha val="78000"/>
                  </a:schemeClr>
                </a:glow>
              </a:effectLst>
            </a:endParaRPr>
          </a:p>
        </p:txBody>
      </p:sp>
      <p:sp>
        <p:nvSpPr>
          <p:cNvPr id="11" name="Text Box 9"/>
          <p:cNvSpPr txBox="1">
            <a:spLocks noChangeArrowheads="1"/>
          </p:cNvSpPr>
          <p:nvPr/>
        </p:nvSpPr>
        <p:spPr bwMode="auto">
          <a:xfrm>
            <a:off x="755576" y="260648"/>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ln w="12700">
                  <a:solidFill>
                    <a:schemeClr val="bg1"/>
                  </a:solidFill>
                </a:ln>
                <a:solidFill>
                  <a:schemeClr val="tx1">
                    <a:alpha val="0"/>
                  </a:schemeClr>
                </a:solidFill>
                <a:effectLst>
                  <a:glow rad="203200">
                    <a:schemeClr val="bg1">
                      <a:alpha val="50000"/>
                    </a:schemeClr>
                  </a:glow>
                </a:effectLst>
              </a:rPr>
              <a:t>Mindreading &amp; Joint Action</a:t>
            </a:r>
            <a:endParaRPr lang="en-GB" sz="4800" i="0" dirty="0">
              <a:ln w="12700">
                <a:solidFill>
                  <a:schemeClr val="bg1"/>
                </a:solidFill>
              </a:ln>
              <a:solidFill>
                <a:schemeClr val="tx1">
                  <a:alpha val="0"/>
                </a:schemeClr>
              </a:solidFill>
              <a:effectLst>
                <a:glow rad="203200">
                  <a:schemeClr val="bg1">
                    <a:alpha val="50000"/>
                  </a:schemeClr>
                </a:glow>
              </a:effectLst>
            </a:endParaRPr>
          </a:p>
        </p:txBody>
      </p:sp>
      <p:sp>
        <p:nvSpPr>
          <p:cNvPr id="12" name="Text Box 9"/>
          <p:cNvSpPr txBox="1">
            <a:spLocks noChangeArrowheads="1"/>
          </p:cNvSpPr>
          <p:nvPr/>
        </p:nvSpPr>
        <p:spPr bwMode="auto">
          <a:xfrm>
            <a:off x="755576" y="260648"/>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ln w="12700">
                  <a:solidFill>
                    <a:schemeClr val="bg1"/>
                  </a:solidFill>
                </a:ln>
                <a:solidFill>
                  <a:schemeClr val="tx1">
                    <a:alpha val="0"/>
                  </a:schemeClr>
                </a:solidFill>
                <a:effectLst>
                  <a:glow rad="50800">
                    <a:schemeClr val="tx1">
                      <a:lumMod val="50000"/>
                      <a:lumOff val="50000"/>
                      <a:alpha val="50000"/>
                    </a:schemeClr>
                  </a:glow>
                </a:effectLst>
              </a:rPr>
              <a:t>Mindreading &amp; Joint Action</a:t>
            </a:r>
            <a:endParaRPr lang="en-GB" sz="4800" i="0" dirty="0">
              <a:ln w="12700">
                <a:solidFill>
                  <a:schemeClr val="bg1"/>
                </a:solidFill>
              </a:ln>
              <a:solidFill>
                <a:schemeClr val="tx1">
                  <a:alpha val="0"/>
                </a:schemeClr>
              </a:solidFill>
              <a:effectLst>
                <a:glow rad="50800">
                  <a:schemeClr val="tx1">
                    <a:lumMod val="50000"/>
                    <a:lumOff val="50000"/>
                    <a:alpha val="50000"/>
                  </a:schemeClr>
                </a:glow>
              </a:effectLst>
            </a:endParaRPr>
          </a:p>
        </p:txBody>
      </p:sp>
      <p:sp>
        <p:nvSpPr>
          <p:cNvPr id="13" name="Text Box 9"/>
          <p:cNvSpPr txBox="1">
            <a:spLocks noChangeArrowheads="1"/>
          </p:cNvSpPr>
          <p:nvPr/>
        </p:nvSpPr>
        <p:spPr bwMode="auto">
          <a:xfrm>
            <a:off x="179908" y="620688"/>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effectLst>
                  <a:glow rad="101600">
                    <a:srgbClr val="000000"/>
                  </a:glow>
                </a:effectLst>
              </a:rPr>
              <a:t>3. Tracking, Measuring and	</a:t>
            </a:r>
            <a:endParaRPr lang="en-GB" sz="4800" i="0" dirty="0">
              <a:effectLst>
                <a:glow rad="101600">
                  <a:srgbClr val="000000"/>
                </a:glow>
              </a:effectLst>
            </a:endParaRPr>
          </a:p>
        </p:txBody>
      </p:sp>
      <p:sp>
        <p:nvSpPr>
          <p:cNvPr id="15" name="Text Box 9"/>
          <p:cNvSpPr txBox="1">
            <a:spLocks noChangeArrowheads="1"/>
          </p:cNvSpPr>
          <p:nvPr/>
        </p:nvSpPr>
        <p:spPr bwMode="auto">
          <a:xfrm>
            <a:off x="179512" y="1013827"/>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effectLst>
                  <a:glow rad="101600">
                    <a:srgbClr val="000000"/>
                  </a:glow>
                </a:effectLst>
              </a:rPr>
              <a:t>Representing Beliefs</a:t>
            </a:r>
            <a:endParaRPr lang="en-GB" sz="4800" i="0" dirty="0">
              <a:effectLst>
                <a:glow rad="101600">
                  <a:srgbClr val="000000"/>
                </a:glow>
              </a:effectLst>
            </a:endParaRPr>
          </a:p>
        </p:txBody>
      </p:sp>
    </p:spTree>
    <p:extLst>
      <p:ext uri="{BB962C8B-B14F-4D97-AF65-F5344CB8AC3E}">
        <p14:creationId xmlns:p14="http://schemas.microsoft.com/office/powerpoint/2010/main" val="29527281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6" name="Rectangle 5"/>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7"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1546606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7"/>
          <p:cNvSpPr txBox="1">
            <a:spLocks noChangeArrowheads="1"/>
          </p:cNvSpPr>
          <p:nvPr/>
        </p:nvSpPr>
        <p:spPr bwMode="auto">
          <a:xfrm>
            <a:off x="3315573" y="3645024"/>
            <a:ext cx="6803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smtClean="0">
                <a:effectLst>
                  <a:glow rad="101600">
                    <a:srgbClr val="000000"/>
                  </a:glow>
                </a:effectLst>
              </a:rPr>
              <a:t>that</a:t>
            </a:r>
            <a:endParaRPr lang="en-GB" i="0" dirty="0">
              <a:effectLst>
                <a:glow rad="101600">
                  <a:srgbClr val="000000"/>
                </a:glow>
              </a:effectLst>
            </a:endParaRPr>
          </a:p>
        </p:txBody>
      </p:sp>
      <p:sp>
        <p:nvSpPr>
          <p:cNvPr id="3" name="Rectangle 2"/>
          <p:cNvSpPr/>
          <p:nvPr/>
        </p:nvSpPr>
        <p:spPr>
          <a:xfrm>
            <a:off x="1930392" y="3134578"/>
            <a:ext cx="1181144" cy="1446550"/>
          </a:xfrm>
          <a:prstGeom prst="rect">
            <a:avLst/>
          </a:prstGeom>
        </p:spPr>
        <p:txBody>
          <a:bodyPr wrap="none">
            <a:spAutoFit/>
          </a:bodyPr>
          <a:lstStyle/>
          <a:p>
            <a:r>
              <a:rPr lang="en-GB" i="0" dirty="0" smtClean="0">
                <a:effectLst>
                  <a:glow rad="101600">
                    <a:srgbClr val="000000"/>
                  </a:glow>
                </a:effectLst>
              </a:rPr>
              <a:t>believes</a:t>
            </a:r>
          </a:p>
          <a:p>
            <a:r>
              <a:rPr lang="en-GB" i="0" dirty="0" smtClean="0">
                <a:effectLst>
                  <a:glow rad="101600">
                    <a:srgbClr val="000000"/>
                  </a:glow>
                </a:effectLst>
              </a:rPr>
              <a:t>desires</a:t>
            </a:r>
          </a:p>
          <a:p>
            <a:r>
              <a:rPr lang="en-GB" i="0" dirty="0" smtClean="0">
                <a:effectLst>
                  <a:glow rad="101600">
                    <a:srgbClr val="000000"/>
                  </a:glow>
                </a:effectLst>
              </a:rPr>
              <a:t>intends</a:t>
            </a:r>
          </a:p>
          <a:p>
            <a:r>
              <a:rPr lang="en-GB" i="0" dirty="0" smtClean="0">
                <a:effectLst>
                  <a:glow rad="101600">
                    <a:srgbClr val="000000"/>
                  </a:glow>
                </a:effectLst>
              </a:rPr>
              <a:t>...</a:t>
            </a:r>
            <a:endParaRPr lang="en-US" dirty="0"/>
          </a:p>
        </p:txBody>
      </p:sp>
      <p:sp>
        <p:nvSpPr>
          <p:cNvPr id="5" name="Double Brace 4"/>
          <p:cNvSpPr/>
          <p:nvPr/>
        </p:nvSpPr>
        <p:spPr bwMode="auto">
          <a:xfrm>
            <a:off x="1763688"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Double Brace 6"/>
          <p:cNvSpPr/>
          <p:nvPr/>
        </p:nvSpPr>
        <p:spPr bwMode="auto">
          <a:xfrm>
            <a:off x="3995936" y="3140968"/>
            <a:ext cx="5040560"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a:xfrm>
            <a:off x="4139952" y="3134578"/>
            <a:ext cx="5256584" cy="1446550"/>
          </a:xfrm>
          <a:prstGeom prst="rect">
            <a:avLst/>
          </a:prstGeom>
        </p:spPr>
        <p:txBody>
          <a:bodyPr wrap="square">
            <a:spAutoFit/>
          </a:bodyPr>
          <a:lstStyle/>
          <a:p>
            <a:r>
              <a:rPr lang="en-GB" i="0" dirty="0" smtClean="0">
                <a:effectLst>
                  <a:glow rad="101600">
                    <a:srgbClr val="000000"/>
                  </a:glow>
                </a:effectLst>
              </a:rPr>
              <a:t>Ayesha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s/he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Henry will win the lottery</a:t>
            </a:r>
          </a:p>
          <a:p>
            <a:r>
              <a:rPr lang="en-GB" i="0" dirty="0" smtClean="0">
                <a:effectLst>
                  <a:glow rad="101600">
                    <a:srgbClr val="000000"/>
                  </a:glow>
                </a:effectLst>
              </a:rPr>
              <a:t>...</a:t>
            </a:r>
            <a:endParaRPr lang="en-GB" i="0" dirty="0">
              <a:effectLst>
                <a:glow rad="101600">
                  <a:srgbClr val="000000"/>
                </a:glow>
              </a:effectLst>
            </a:endParaRPr>
          </a:p>
        </p:txBody>
      </p:sp>
      <p:sp>
        <p:nvSpPr>
          <p:cNvPr id="8" name="Double Brace 7"/>
          <p:cNvSpPr/>
          <p:nvPr/>
        </p:nvSpPr>
        <p:spPr bwMode="auto">
          <a:xfrm>
            <a:off x="179512"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323528" y="3140968"/>
            <a:ext cx="1058133" cy="1446550"/>
          </a:xfrm>
          <a:prstGeom prst="rect">
            <a:avLst/>
          </a:prstGeom>
        </p:spPr>
        <p:txBody>
          <a:bodyPr wrap="none">
            <a:spAutoFit/>
          </a:bodyPr>
          <a:lstStyle/>
          <a:p>
            <a:r>
              <a:rPr lang="en-GB" i="0" dirty="0" smtClean="0">
                <a:effectLst>
                  <a:glow rad="101600">
                    <a:srgbClr val="000000"/>
                  </a:glow>
                </a:effectLst>
              </a:rPr>
              <a:t>Ayesha</a:t>
            </a:r>
          </a:p>
          <a:p>
            <a:r>
              <a:rPr lang="en-GB" i="0" dirty="0" smtClean="0">
                <a:effectLst>
                  <a:glow rad="101600">
                    <a:srgbClr val="000000"/>
                  </a:glow>
                </a:effectLst>
              </a:rPr>
              <a:t>Steve</a:t>
            </a:r>
          </a:p>
          <a:p>
            <a:r>
              <a:rPr lang="en-GB" i="0" dirty="0" smtClean="0">
                <a:effectLst>
                  <a:glow rad="101600">
                    <a:srgbClr val="000000"/>
                  </a:glow>
                </a:effectLst>
              </a:rPr>
              <a:t>Henry</a:t>
            </a:r>
          </a:p>
          <a:p>
            <a:r>
              <a:rPr lang="en-GB" i="0" dirty="0" smtClean="0">
                <a:effectLst>
                  <a:glow rad="101600">
                    <a:srgbClr val="000000"/>
                  </a:glow>
                </a:effectLst>
              </a:rPr>
              <a:t>...</a:t>
            </a:r>
            <a:endParaRPr lang="en-US" dirty="0"/>
          </a:p>
        </p:txBody>
      </p:sp>
      <p:sp>
        <p:nvSpPr>
          <p:cNvPr id="10" name="Rectangle 9"/>
          <p:cNvSpPr/>
          <p:nvPr/>
        </p:nvSpPr>
        <p:spPr>
          <a:xfrm>
            <a:off x="1917979" y="5584011"/>
            <a:ext cx="1205973" cy="430887"/>
          </a:xfrm>
          <a:prstGeom prst="rect">
            <a:avLst/>
          </a:prstGeom>
        </p:spPr>
        <p:txBody>
          <a:bodyPr wrap="none">
            <a:spAutoFit/>
          </a:bodyPr>
          <a:lstStyle/>
          <a:p>
            <a:pPr algn="ctr"/>
            <a:r>
              <a:rPr lang="en-GB" dirty="0" smtClean="0">
                <a:effectLst>
                  <a:glow rad="101600">
                    <a:srgbClr val="000000"/>
                  </a:glow>
                </a:effectLst>
              </a:rPr>
              <a:t>Attitude</a:t>
            </a:r>
            <a:endParaRPr lang="en-US" dirty="0"/>
          </a:p>
        </p:txBody>
      </p:sp>
      <p:sp>
        <p:nvSpPr>
          <p:cNvPr id="11" name="Rectangle 10"/>
          <p:cNvSpPr/>
          <p:nvPr/>
        </p:nvSpPr>
        <p:spPr>
          <a:xfrm>
            <a:off x="4067944" y="5584011"/>
            <a:ext cx="5256584" cy="430887"/>
          </a:xfrm>
          <a:prstGeom prst="rect">
            <a:avLst/>
          </a:prstGeom>
        </p:spPr>
        <p:txBody>
          <a:bodyPr wrap="square">
            <a:spAutoFit/>
          </a:bodyPr>
          <a:lstStyle/>
          <a:p>
            <a:pPr algn="ctr"/>
            <a:r>
              <a:rPr lang="en-GB" dirty="0" smtClean="0">
                <a:effectLst>
                  <a:glow rad="101600">
                    <a:srgbClr val="000000"/>
                  </a:glow>
                </a:effectLst>
              </a:rPr>
              <a:t>Content</a:t>
            </a:r>
            <a:endParaRPr lang="en-GB" dirty="0">
              <a:effectLst>
                <a:glow rad="101600">
                  <a:srgbClr val="000000"/>
                </a:glow>
              </a:effectLst>
            </a:endParaRPr>
          </a:p>
        </p:txBody>
      </p:sp>
      <p:sp>
        <p:nvSpPr>
          <p:cNvPr id="12" name="Rectangle 11"/>
          <p:cNvSpPr/>
          <p:nvPr/>
        </p:nvSpPr>
        <p:spPr>
          <a:xfrm>
            <a:off x="298475" y="5590401"/>
            <a:ext cx="1108240" cy="430887"/>
          </a:xfrm>
          <a:prstGeom prst="rect">
            <a:avLst/>
          </a:prstGeom>
        </p:spPr>
        <p:txBody>
          <a:bodyPr wrap="none">
            <a:spAutoFit/>
          </a:bodyPr>
          <a:lstStyle/>
          <a:p>
            <a:pPr algn="ctr"/>
            <a:r>
              <a:rPr lang="en-GB" dirty="0" smtClean="0">
                <a:effectLst>
                  <a:glow rad="101600">
                    <a:srgbClr val="000000"/>
                  </a:glow>
                </a:effectLst>
              </a:rPr>
              <a:t>Subject</a:t>
            </a:r>
            <a:endParaRPr lang="en-US" dirty="0"/>
          </a:p>
        </p:txBody>
      </p:sp>
      <p:sp>
        <p:nvSpPr>
          <p:cNvPr id="17" name="Rectangle 16"/>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8" name="Rectangle 17"/>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13" name="Rectangle 12"/>
          <p:cNvSpPr/>
          <p:nvPr/>
        </p:nvSpPr>
        <p:spPr bwMode="auto">
          <a:xfrm>
            <a:off x="1120" y="5834"/>
            <a:ext cx="8891359" cy="291911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6461710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7"/>
          <p:cNvSpPr txBox="1">
            <a:spLocks noChangeArrowheads="1"/>
          </p:cNvSpPr>
          <p:nvPr/>
        </p:nvSpPr>
        <p:spPr bwMode="auto">
          <a:xfrm>
            <a:off x="3315573" y="3645024"/>
            <a:ext cx="6803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smtClean="0">
                <a:effectLst>
                  <a:glow rad="101600">
                    <a:srgbClr val="000000"/>
                  </a:glow>
                </a:effectLst>
              </a:rPr>
              <a:t>that</a:t>
            </a:r>
            <a:endParaRPr lang="en-GB" i="0" dirty="0">
              <a:effectLst>
                <a:glow rad="101600">
                  <a:srgbClr val="000000"/>
                </a:glow>
              </a:effectLst>
            </a:endParaRPr>
          </a:p>
        </p:txBody>
      </p:sp>
      <p:sp>
        <p:nvSpPr>
          <p:cNvPr id="3" name="Rectangle 2"/>
          <p:cNvSpPr/>
          <p:nvPr/>
        </p:nvSpPr>
        <p:spPr>
          <a:xfrm>
            <a:off x="1930392" y="3134578"/>
            <a:ext cx="1181144" cy="1446550"/>
          </a:xfrm>
          <a:prstGeom prst="rect">
            <a:avLst/>
          </a:prstGeom>
        </p:spPr>
        <p:txBody>
          <a:bodyPr wrap="none">
            <a:spAutoFit/>
          </a:bodyPr>
          <a:lstStyle/>
          <a:p>
            <a:r>
              <a:rPr lang="en-GB" i="0" dirty="0" smtClean="0">
                <a:effectLst>
                  <a:glow rad="101600">
                    <a:srgbClr val="000000"/>
                  </a:glow>
                </a:effectLst>
              </a:rPr>
              <a:t>believes</a:t>
            </a:r>
          </a:p>
          <a:p>
            <a:r>
              <a:rPr lang="en-GB" i="0" dirty="0" smtClean="0">
                <a:effectLst>
                  <a:glow rad="101600">
                    <a:srgbClr val="000000"/>
                  </a:glow>
                </a:effectLst>
              </a:rPr>
              <a:t>desires</a:t>
            </a:r>
          </a:p>
          <a:p>
            <a:r>
              <a:rPr lang="en-GB" i="0" dirty="0" smtClean="0">
                <a:effectLst>
                  <a:glow rad="101600">
                    <a:srgbClr val="000000"/>
                  </a:glow>
                </a:effectLst>
              </a:rPr>
              <a:t>intends</a:t>
            </a:r>
          </a:p>
          <a:p>
            <a:r>
              <a:rPr lang="en-GB" i="0" dirty="0" smtClean="0">
                <a:effectLst>
                  <a:glow rad="101600">
                    <a:srgbClr val="000000"/>
                  </a:glow>
                </a:effectLst>
              </a:rPr>
              <a:t>...</a:t>
            </a:r>
            <a:endParaRPr lang="en-US" dirty="0"/>
          </a:p>
        </p:txBody>
      </p:sp>
      <p:sp>
        <p:nvSpPr>
          <p:cNvPr id="5" name="Double Brace 4"/>
          <p:cNvSpPr/>
          <p:nvPr/>
        </p:nvSpPr>
        <p:spPr bwMode="auto">
          <a:xfrm>
            <a:off x="1763688"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Double Brace 6"/>
          <p:cNvSpPr/>
          <p:nvPr/>
        </p:nvSpPr>
        <p:spPr bwMode="auto">
          <a:xfrm>
            <a:off x="3995936" y="3140968"/>
            <a:ext cx="5040560"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a:xfrm>
            <a:off x="4139952" y="3134578"/>
            <a:ext cx="5256584" cy="1446550"/>
          </a:xfrm>
          <a:prstGeom prst="rect">
            <a:avLst/>
          </a:prstGeom>
        </p:spPr>
        <p:txBody>
          <a:bodyPr wrap="square">
            <a:spAutoFit/>
          </a:bodyPr>
          <a:lstStyle/>
          <a:p>
            <a:r>
              <a:rPr lang="en-GB" i="0" dirty="0" smtClean="0">
                <a:effectLst>
                  <a:glow rad="101600">
                    <a:srgbClr val="000000"/>
                  </a:glow>
                </a:effectLst>
              </a:rPr>
              <a:t>Ayesha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s/he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Henry will win the lottery</a:t>
            </a:r>
          </a:p>
          <a:p>
            <a:r>
              <a:rPr lang="en-GB" i="0" dirty="0" smtClean="0">
                <a:effectLst>
                  <a:glow rad="101600">
                    <a:srgbClr val="000000"/>
                  </a:glow>
                </a:effectLst>
              </a:rPr>
              <a:t>...</a:t>
            </a:r>
            <a:endParaRPr lang="en-GB" i="0" dirty="0">
              <a:effectLst>
                <a:glow rad="101600">
                  <a:srgbClr val="000000"/>
                </a:glow>
              </a:effectLst>
            </a:endParaRPr>
          </a:p>
        </p:txBody>
      </p:sp>
      <p:sp>
        <p:nvSpPr>
          <p:cNvPr id="8" name="Double Brace 7"/>
          <p:cNvSpPr/>
          <p:nvPr/>
        </p:nvSpPr>
        <p:spPr bwMode="auto">
          <a:xfrm>
            <a:off x="179512"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323528" y="3140968"/>
            <a:ext cx="1058133" cy="1446550"/>
          </a:xfrm>
          <a:prstGeom prst="rect">
            <a:avLst/>
          </a:prstGeom>
        </p:spPr>
        <p:txBody>
          <a:bodyPr wrap="none">
            <a:spAutoFit/>
          </a:bodyPr>
          <a:lstStyle/>
          <a:p>
            <a:r>
              <a:rPr lang="en-GB" i="0" dirty="0" smtClean="0">
                <a:effectLst>
                  <a:glow rad="101600">
                    <a:srgbClr val="000000"/>
                  </a:glow>
                </a:effectLst>
              </a:rPr>
              <a:t>Ayesha</a:t>
            </a:r>
          </a:p>
          <a:p>
            <a:r>
              <a:rPr lang="en-GB" i="0" dirty="0" smtClean="0">
                <a:effectLst>
                  <a:glow rad="101600">
                    <a:srgbClr val="000000"/>
                  </a:glow>
                </a:effectLst>
              </a:rPr>
              <a:t>Steve</a:t>
            </a:r>
          </a:p>
          <a:p>
            <a:r>
              <a:rPr lang="en-GB" i="0" dirty="0" smtClean="0">
                <a:effectLst>
                  <a:glow rad="101600">
                    <a:srgbClr val="000000"/>
                  </a:glow>
                </a:effectLst>
              </a:rPr>
              <a:t>Henry</a:t>
            </a:r>
          </a:p>
          <a:p>
            <a:r>
              <a:rPr lang="en-GB" i="0" dirty="0" smtClean="0">
                <a:effectLst>
                  <a:glow rad="101600">
                    <a:srgbClr val="000000"/>
                  </a:glow>
                </a:effectLst>
              </a:rPr>
              <a:t>...</a:t>
            </a:r>
            <a:endParaRPr lang="en-US" dirty="0"/>
          </a:p>
        </p:txBody>
      </p:sp>
      <p:sp>
        <p:nvSpPr>
          <p:cNvPr id="10" name="Rectangle 9"/>
          <p:cNvSpPr/>
          <p:nvPr/>
        </p:nvSpPr>
        <p:spPr>
          <a:xfrm>
            <a:off x="1917979" y="5584011"/>
            <a:ext cx="1205973" cy="430887"/>
          </a:xfrm>
          <a:prstGeom prst="rect">
            <a:avLst/>
          </a:prstGeom>
        </p:spPr>
        <p:txBody>
          <a:bodyPr wrap="none">
            <a:spAutoFit/>
          </a:bodyPr>
          <a:lstStyle/>
          <a:p>
            <a:pPr algn="ctr"/>
            <a:r>
              <a:rPr lang="en-GB" dirty="0" smtClean="0">
                <a:effectLst>
                  <a:glow rad="101600">
                    <a:srgbClr val="000000"/>
                  </a:glow>
                </a:effectLst>
              </a:rPr>
              <a:t>Attitude</a:t>
            </a:r>
            <a:endParaRPr lang="en-US" dirty="0"/>
          </a:p>
        </p:txBody>
      </p:sp>
      <p:sp>
        <p:nvSpPr>
          <p:cNvPr id="11" name="Rectangle 10"/>
          <p:cNvSpPr/>
          <p:nvPr/>
        </p:nvSpPr>
        <p:spPr>
          <a:xfrm>
            <a:off x="4067944" y="5584011"/>
            <a:ext cx="5256584" cy="430887"/>
          </a:xfrm>
          <a:prstGeom prst="rect">
            <a:avLst/>
          </a:prstGeom>
        </p:spPr>
        <p:txBody>
          <a:bodyPr wrap="square">
            <a:spAutoFit/>
          </a:bodyPr>
          <a:lstStyle/>
          <a:p>
            <a:pPr algn="ctr"/>
            <a:r>
              <a:rPr lang="en-GB" dirty="0" smtClean="0">
                <a:effectLst>
                  <a:glow rad="101600">
                    <a:srgbClr val="000000"/>
                  </a:glow>
                </a:effectLst>
              </a:rPr>
              <a:t>Content</a:t>
            </a:r>
            <a:endParaRPr lang="en-GB" dirty="0">
              <a:effectLst>
                <a:glow rad="101600">
                  <a:srgbClr val="000000"/>
                </a:glow>
              </a:effectLst>
            </a:endParaRPr>
          </a:p>
        </p:txBody>
      </p:sp>
      <p:sp>
        <p:nvSpPr>
          <p:cNvPr id="12" name="Rectangle 11"/>
          <p:cNvSpPr/>
          <p:nvPr/>
        </p:nvSpPr>
        <p:spPr>
          <a:xfrm>
            <a:off x="298475" y="5590401"/>
            <a:ext cx="1108240" cy="430887"/>
          </a:xfrm>
          <a:prstGeom prst="rect">
            <a:avLst/>
          </a:prstGeom>
        </p:spPr>
        <p:txBody>
          <a:bodyPr wrap="none">
            <a:spAutoFit/>
          </a:bodyPr>
          <a:lstStyle/>
          <a:p>
            <a:pPr algn="ctr"/>
            <a:r>
              <a:rPr lang="en-GB" dirty="0" smtClean="0">
                <a:effectLst>
                  <a:glow rad="101600">
                    <a:srgbClr val="000000"/>
                  </a:glow>
                </a:effectLst>
              </a:rPr>
              <a:t>Subject</a:t>
            </a:r>
            <a:endParaRPr lang="en-US" dirty="0"/>
          </a:p>
        </p:txBody>
      </p:sp>
      <p:sp>
        <p:nvSpPr>
          <p:cNvPr id="13" name="Rectangle 12"/>
          <p:cNvSpPr/>
          <p:nvPr/>
        </p:nvSpPr>
        <p:spPr bwMode="auto">
          <a:xfrm>
            <a:off x="25336" y="2564904"/>
            <a:ext cx="3970600"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8" name="Rectangle 17"/>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16" name="Rectangle 15"/>
          <p:cNvSpPr/>
          <p:nvPr/>
        </p:nvSpPr>
        <p:spPr bwMode="auto">
          <a:xfrm>
            <a:off x="1120" y="5834"/>
            <a:ext cx="8891359" cy="291911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9538057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7"/>
          <p:cNvSpPr txBox="1">
            <a:spLocks noChangeArrowheads="1"/>
          </p:cNvSpPr>
          <p:nvPr/>
        </p:nvSpPr>
        <p:spPr bwMode="auto">
          <a:xfrm>
            <a:off x="3315573" y="3645024"/>
            <a:ext cx="6803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smtClean="0">
                <a:effectLst>
                  <a:glow rad="101600">
                    <a:srgbClr val="000000"/>
                  </a:glow>
                </a:effectLst>
              </a:rPr>
              <a:t>that</a:t>
            </a:r>
            <a:endParaRPr lang="en-GB" i="0" dirty="0">
              <a:effectLst>
                <a:glow rad="101600">
                  <a:srgbClr val="000000"/>
                </a:glow>
              </a:effectLst>
            </a:endParaRPr>
          </a:p>
        </p:txBody>
      </p:sp>
      <p:sp>
        <p:nvSpPr>
          <p:cNvPr id="3" name="Rectangle 2"/>
          <p:cNvSpPr/>
          <p:nvPr/>
        </p:nvSpPr>
        <p:spPr>
          <a:xfrm>
            <a:off x="1930392" y="3134578"/>
            <a:ext cx="1181144" cy="1446550"/>
          </a:xfrm>
          <a:prstGeom prst="rect">
            <a:avLst/>
          </a:prstGeom>
        </p:spPr>
        <p:txBody>
          <a:bodyPr wrap="none">
            <a:spAutoFit/>
          </a:bodyPr>
          <a:lstStyle/>
          <a:p>
            <a:r>
              <a:rPr lang="en-GB" i="0" dirty="0" smtClean="0">
                <a:effectLst>
                  <a:glow rad="101600">
                    <a:srgbClr val="000000"/>
                  </a:glow>
                </a:effectLst>
              </a:rPr>
              <a:t>believes</a:t>
            </a:r>
          </a:p>
          <a:p>
            <a:r>
              <a:rPr lang="en-GB" i="0" dirty="0" smtClean="0">
                <a:effectLst>
                  <a:glow rad="101600">
                    <a:srgbClr val="000000"/>
                  </a:glow>
                </a:effectLst>
              </a:rPr>
              <a:t>desires</a:t>
            </a:r>
          </a:p>
          <a:p>
            <a:r>
              <a:rPr lang="en-GB" i="0" dirty="0" smtClean="0">
                <a:effectLst>
                  <a:glow rad="101600">
                    <a:srgbClr val="000000"/>
                  </a:glow>
                </a:effectLst>
              </a:rPr>
              <a:t>intends</a:t>
            </a:r>
          </a:p>
          <a:p>
            <a:r>
              <a:rPr lang="en-GB" i="0" dirty="0" smtClean="0">
                <a:effectLst>
                  <a:glow rad="101600">
                    <a:srgbClr val="000000"/>
                  </a:glow>
                </a:effectLst>
              </a:rPr>
              <a:t>...</a:t>
            </a:r>
            <a:endParaRPr lang="en-US" dirty="0"/>
          </a:p>
        </p:txBody>
      </p:sp>
      <p:sp>
        <p:nvSpPr>
          <p:cNvPr id="5" name="Double Brace 4"/>
          <p:cNvSpPr/>
          <p:nvPr/>
        </p:nvSpPr>
        <p:spPr bwMode="auto">
          <a:xfrm>
            <a:off x="1763688"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Double Brace 6"/>
          <p:cNvSpPr/>
          <p:nvPr/>
        </p:nvSpPr>
        <p:spPr bwMode="auto">
          <a:xfrm>
            <a:off x="3995936" y="3140968"/>
            <a:ext cx="5040560"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a:xfrm>
            <a:off x="4139952" y="3134578"/>
            <a:ext cx="5256584" cy="1446550"/>
          </a:xfrm>
          <a:prstGeom prst="rect">
            <a:avLst/>
          </a:prstGeom>
        </p:spPr>
        <p:txBody>
          <a:bodyPr wrap="square">
            <a:spAutoFit/>
          </a:bodyPr>
          <a:lstStyle/>
          <a:p>
            <a:r>
              <a:rPr lang="en-GB" i="0" dirty="0" smtClean="0">
                <a:effectLst>
                  <a:glow rad="101600">
                    <a:srgbClr val="000000"/>
                  </a:glow>
                </a:effectLst>
              </a:rPr>
              <a:t>Ayesha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s/he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Henry will win the lottery</a:t>
            </a:r>
          </a:p>
          <a:p>
            <a:r>
              <a:rPr lang="en-GB" i="0" dirty="0" smtClean="0">
                <a:effectLst>
                  <a:glow rad="101600">
                    <a:srgbClr val="000000"/>
                  </a:glow>
                </a:effectLst>
              </a:rPr>
              <a:t>...</a:t>
            </a:r>
            <a:endParaRPr lang="en-GB" i="0" dirty="0">
              <a:effectLst>
                <a:glow rad="101600">
                  <a:srgbClr val="000000"/>
                </a:glow>
              </a:effectLst>
            </a:endParaRPr>
          </a:p>
        </p:txBody>
      </p:sp>
      <p:sp>
        <p:nvSpPr>
          <p:cNvPr id="8" name="Double Brace 7"/>
          <p:cNvSpPr/>
          <p:nvPr/>
        </p:nvSpPr>
        <p:spPr bwMode="auto">
          <a:xfrm>
            <a:off x="179512"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323528" y="3140968"/>
            <a:ext cx="1058133" cy="1446550"/>
          </a:xfrm>
          <a:prstGeom prst="rect">
            <a:avLst/>
          </a:prstGeom>
        </p:spPr>
        <p:txBody>
          <a:bodyPr wrap="none">
            <a:spAutoFit/>
          </a:bodyPr>
          <a:lstStyle/>
          <a:p>
            <a:r>
              <a:rPr lang="en-GB" i="0" dirty="0" smtClean="0">
                <a:effectLst>
                  <a:glow rad="101600">
                    <a:srgbClr val="000000"/>
                  </a:glow>
                </a:effectLst>
              </a:rPr>
              <a:t>Ayesha</a:t>
            </a:r>
          </a:p>
          <a:p>
            <a:r>
              <a:rPr lang="en-GB" i="0" dirty="0" smtClean="0">
                <a:effectLst>
                  <a:glow rad="101600">
                    <a:srgbClr val="000000"/>
                  </a:glow>
                </a:effectLst>
              </a:rPr>
              <a:t>Steve</a:t>
            </a:r>
          </a:p>
          <a:p>
            <a:r>
              <a:rPr lang="en-GB" i="0" dirty="0" smtClean="0">
                <a:effectLst>
                  <a:glow rad="101600">
                    <a:srgbClr val="000000"/>
                  </a:glow>
                </a:effectLst>
              </a:rPr>
              <a:t>Henry</a:t>
            </a:r>
          </a:p>
          <a:p>
            <a:r>
              <a:rPr lang="en-GB" i="0" dirty="0" smtClean="0">
                <a:effectLst>
                  <a:glow rad="101600">
                    <a:srgbClr val="000000"/>
                  </a:glow>
                </a:effectLst>
              </a:rPr>
              <a:t>...</a:t>
            </a:r>
            <a:endParaRPr lang="en-US" dirty="0"/>
          </a:p>
        </p:txBody>
      </p:sp>
      <p:sp>
        <p:nvSpPr>
          <p:cNvPr id="10" name="Rectangle 9"/>
          <p:cNvSpPr/>
          <p:nvPr/>
        </p:nvSpPr>
        <p:spPr>
          <a:xfrm>
            <a:off x="1917979" y="5584011"/>
            <a:ext cx="1205973" cy="430887"/>
          </a:xfrm>
          <a:prstGeom prst="rect">
            <a:avLst/>
          </a:prstGeom>
        </p:spPr>
        <p:txBody>
          <a:bodyPr wrap="none">
            <a:spAutoFit/>
          </a:bodyPr>
          <a:lstStyle/>
          <a:p>
            <a:pPr algn="ctr"/>
            <a:r>
              <a:rPr lang="en-GB" dirty="0" smtClean="0">
                <a:effectLst>
                  <a:glow rad="101600">
                    <a:srgbClr val="000000"/>
                  </a:glow>
                </a:effectLst>
              </a:rPr>
              <a:t>Attitude</a:t>
            </a:r>
            <a:endParaRPr lang="en-US" dirty="0"/>
          </a:p>
        </p:txBody>
      </p:sp>
      <p:sp>
        <p:nvSpPr>
          <p:cNvPr id="11" name="Rectangle 10"/>
          <p:cNvSpPr/>
          <p:nvPr/>
        </p:nvSpPr>
        <p:spPr>
          <a:xfrm>
            <a:off x="4067944" y="5584011"/>
            <a:ext cx="5256584" cy="430887"/>
          </a:xfrm>
          <a:prstGeom prst="rect">
            <a:avLst/>
          </a:prstGeom>
        </p:spPr>
        <p:txBody>
          <a:bodyPr wrap="square">
            <a:spAutoFit/>
          </a:bodyPr>
          <a:lstStyle/>
          <a:p>
            <a:pPr algn="ctr"/>
            <a:r>
              <a:rPr lang="en-GB" dirty="0" smtClean="0">
                <a:effectLst>
                  <a:glow rad="101600">
                    <a:srgbClr val="000000"/>
                  </a:glow>
                </a:effectLst>
              </a:rPr>
              <a:t>Content</a:t>
            </a:r>
            <a:endParaRPr lang="en-GB" dirty="0">
              <a:effectLst>
                <a:glow rad="101600">
                  <a:srgbClr val="000000"/>
                </a:glow>
              </a:effectLst>
            </a:endParaRPr>
          </a:p>
        </p:txBody>
      </p:sp>
      <p:sp>
        <p:nvSpPr>
          <p:cNvPr id="12" name="Rectangle 11"/>
          <p:cNvSpPr/>
          <p:nvPr/>
        </p:nvSpPr>
        <p:spPr>
          <a:xfrm>
            <a:off x="298475" y="5590401"/>
            <a:ext cx="1108240" cy="430887"/>
          </a:xfrm>
          <a:prstGeom prst="rect">
            <a:avLst/>
          </a:prstGeom>
        </p:spPr>
        <p:txBody>
          <a:bodyPr wrap="none">
            <a:spAutoFit/>
          </a:bodyPr>
          <a:lstStyle/>
          <a:p>
            <a:pPr algn="ctr"/>
            <a:r>
              <a:rPr lang="en-GB" dirty="0" smtClean="0">
                <a:effectLst>
                  <a:glow rad="101600">
                    <a:srgbClr val="000000"/>
                  </a:glow>
                </a:effectLst>
              </a:rPr>
              <a:t>Subject</a:t>
            </a:r>
            <a:endParaRPr lang="en-US" dirty="0"/>
          </a:p>
        </p:txBody>
      </p:sp>
      <p:sp>
        <p:nvSpPr>
          <p:cNvPr id="13" name="Rectangle 12"/>
          <p:cNvSpPr/>
          <p:nvPr/>
        </p:nvSpPr>
        <p:spPr bwMode="auto">
          <a:xfrm>
            <a:off x="25336" y="2564904"/>
            <a:ext cx="1666344"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bwMode="auto">
          <a:xfrm>
            <a:off x="3347864" y="2564904"/>
            <a:ext cx="5760640"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6" name="Rectangle 15"/>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7"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18" name="Rectangle 17"/>
          <p:cNvSpPr/>
          <p:nvPr/>
        </p:nvSpPr>
        <p:spPr bwMode="auto">
          <a:xfrm>
            <a:off x="1120" y="5834"/>
            <a:ext cx="8891359" cy="291911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451407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30392" y="3134578"/>
            <a:ext cx="2649928" cy="430887"/>
          </a:xfrm>
          <a:prstGeom prst="rect">
            <a:avLst/>
          </a:prstGeom>
        </p:spPr>
        <p:txBody>
          <a:bodyPr wrap="none">
            <a:spAutoFit/>
          </a:bodyPr>
          <a:lstStyle/>
          <a:p>
            <a:r>
              <a:rPr lang="en-GB" i="0" dirty="0" smtClean="0">
                <a:effectLst>
                  <a:glow rad="101600">
                    <a:srgbClr val="000000"/>
                  </a:glow>
                </a:effectLst>
              </a:rPr>
              <a:t>But that </a:t>
            </a:r>
            <a:r>
              <a:rPr lang="en-GB" i="0" dirty="0" err="1" smtClean="0">
                <a:effectLst>
                  <a:glow rad="101600">
                    <a:srgbClr val="000000"/>
                  </a:glow>
                </a:effectLst>
              </a:rPr>
              <a:t>ain’t</a:t>
            </a:r>
            <a:r>
              <a:rPr lang="en-GB" i="0" dirty="0" smtClean="0">
                <a:effectLst>
                  <a:glow rad="101600">
                    <a:srgbClr val="000000"/>
                  </a:glow>
                </a:effectLst>
              </a:rPr>
              <a:t>   belief</a:t>
            </a:r>
            <a:endParaRPr lang="en-US" dirty="0"/>
          </a:p>
        </p:txBody>
      </p:sp>
    </p:spTree>
    <p:extLst>
      <p:ext uri="{BB962C8B-B14F-4D97-AF65-F5344CB8AC3E}">
        <p14:creationId xmlns:p14="http://schemas.microsoft.com/office/powerpoint/2010/main" val="19631337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30392" y="3134578"/>
            <a:ext cx="2649928" cy="430887"/>
          </a:xfrm>
          <a:prstGeom prst="rect">
            <a:avLst/>
          </a:prstGeom>
        </p:spPr>
        <p:txBody>
          <a:bodyPr wrap="none">
            <a:spAutoFit/>
          </a:bodyPr>
          <a:lstStyle/>
          <a:p>
            <a:r>
              <a:rPr lang="en-GB" i="0" dirty="0" smtClean="0">
                <a:effectLst>
                  <a:glow rad="101600">
                    <a:srgbClr val="000000"/>
                  </a:glow>
                </a:effectLst>
              </a:rPr>
              <a:t>But that </a:t>
            </a:r>
            <a:r>
              <a:rPr lang="en-GB" i="0" dirty="0" err="1" smtClean="0">
                <a:effectLst>
                  <a:glow rad="101600">
                    <a:srgbClr val="000000"/>
                  </a:glow>
                </a:effectLst>
              </a:rPr>
              <a:t>ain’t</a:t>
            </a:r>
            <a:r>
              <a:rPr lang="en-GB" i="0" dirty="0" smtClean="0">
                <a:effectLst>
                  <a:glow rad="101600">
                    <a:srgbClr val="000000"/>
                  </a:glow>
                </a:effectLst>
              </a:rPr>
              <a:t>   belief</a:t>
            </a:r>
            <a:endParaRPr lang="en-US" dirty="0"/>
          </a:p>
        </p:txBody>
      </p:sp>
      <p:sp>
        <p:nvSpPr>
          <p:cNvPr id="4" name="Rectangle 3"/>
          <p:cNvSpPr/>
          <p:nvPr/>
        </p:nvSpPr>
        <p:spPr>
          <a:xfrm>
            <a:off x="3645030" y="3429000"/>
            <a:ext cx="1764880" cy="430887"/>
          </a:xfrm>
          <a:prstGeom prst="rect">
            <a:avLst/>
          </a:prstGeom>
        </p:spPr>
        <p:txBody>
          <a:bodyPr wrap="none">
            <a:spAutoFit/>
          </a:bodyPr>
          <a:lstStyle/>
          <a:p>
            <a:r>
              <a:rPr lang="en-GB" i="0" dirty="0" smtClean="0">
                <a:effectLst>
                  <a:glow rad="101600">
                    <a:srgbClr val="000000"/>
                  </a:glow>
                </a:effectLst>
              </a:rPr>
              <a:t>temperature</a:t>
            </a:r>
            <a:endParaRPr lang="en-US" dirty="0"/>
          </a:p>
        </p:txBody>
      </p:sp>
      <p:sp>
        <p:nvSpPr>
          <p:cNvPr id="5" name="Rectangle 4"/>
          <p:cNvSpPr/>
          <p:nvPr/>
        </p:nvSpPr>
        <p:spPr>
          <a:xfrm>
            <a:off x="3658130" y="2852936"/>
            <a:ext cx="847124" cy="430887"/>
          </a:xfrm>
          <a:prstGeom prst="rect">
            <a:avLst/>
          </a:prstGeom>
        </p:spPr>
        <p:txBody>
          <a:bodyPr wrap="none">
            <a:spAutoFit/>
          </a:bodyPr>
          <a:lstStyle/>
          <a:p>
            <a:r>
              <a:rPr lang="en-GB" i="0" dirty="0" smtClean="0">
                <a:effectLst>
                  <a:glow rad="101600">
                    <a:srgbClr val="000000"/>
                  </a:glow>
                </a:effectLst>
              </a:rPr>
              <a:t>force</a:t>
            </a:r>
            <a:endParaRPr lang="en-US" dirty="0"/>
          </a:p>
        </p:txBody>
      </p:sp>
      <p:sp>
        <p:nvSpPr>
          <p:cNvPr id="2" name="Left Brace 1"/>
          <p:cNvSpPr/>
          <p:nvPr/>
        </p:nvSpPr>
        <p:spPr bwMode="auto">
          <a:xfrm>
            <a:off x="3563888" y="2924944"/>
            <a:ext cx="288032" cy="936104"/>
          </a:xfrm>
          <a:prstGeom prst="leftBrace">
            <a:avLst>
              <a:gd name="adj1" fmla="val 20751"/>
              <a:gd name="adj2" fmla="val 50000"/>
            </a:avLst>
          </a:prstGeom>
          <a:no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3901374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Callout 5"/>
          <p:cNvSpPr/>
          <p:nvPr/>
        </p:nvSpPr>
        <p:spPr bwMode="auto">
          <a:xfrm>
            <a:off x="1547664" y="2700536"/>
            <a:ext cx="4096072" cy="1520552"/>
          </a:xfrm>
          <a:prstGeom prst="wedgeEllipseCallout">
            <a:avLst>
              <a:gd name="adj1" fmla="val -42380"/>
              <a:gd name="adj2" fmla="val 81363"/>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Cloud Callout 3"/>
          <p:cNvSpPr/>
          <p:nvPr/>
        </p:nvSpPr>
        <p:spPr bwMode="auto">
          <a:xfrm>
            <a:off x="5796136" y="3933056"/>
            <a:ext cx="2520280" cy="1656184"/>
          </a:xfrm>
          <a:prstGeom prst="cloudCallout">
            <a:avLst>
              <a:gd name="adj1" fmla="val 58014"/>
              <a:gd name="adj2" fmla="val 92271"/>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TextBox 4"/>
          <p:cNvSpPr txBox="1"/>
          <p:nvPr/>
        </p:nvSpPr>
        <p:spPr>
          <a:xfrm>
            <a:off x="6444208" y="4572000"/>
            <a:ext cx="1341283" cy="430887"/>
          </a:xfrm>
          <a:prstGeom prst="rect">
            <a:avLst/>
          </a:prstGeom>
          <a:noFill/>
        </p:spPr>
        <p:txBody>
          <a:bodyPr wrap="none" rtlCol="0">
            <a:spAutoFit/>
          </a:bodyPr>
          <a:lstStyle/>
          <a:p>
            <a:r>
              <a:rPr lang="en-US" i="0" dirty="0" smtClean="0">
                <a:effectLst>
                  <a:glow rad="101600">
                    <a:srgbClr val="000000"/>
                  </a:glow>
                </a:effectLst>
              </a:rPr>
              <a:t>whatever</a:t>
            </a:r>
            <a:endParaRPr lang="en-US" i="0" dirty="0">
              <a:effectLst>
                <a:glow rad="101600">
                  <a:srgbClr val="000000"/>
                </a:glow>
              </a:effectLst>
            </a:endParaRPr>
          </a:p>
        </p:txBody>
      </p:sp>
      <p:sp>
        <p:nvSpPr>
          <p:cNvPr id="7" name="Rectangle 6"/>
          <p:cNvSpPr/>
          <p:nvPr/>
        </p:nvSpPr>
        <p:spPr>
          <a:xfrm>
            <a:off x="1930392" y="3134578"/>
            <a:ext cx="2649928" cy="430887"/>
          </a:xfrm>
          <a:prstGeom prst="rect">
            <a:avLst/>
          </a:prstGeom>
        </p:spPr>
        <p:txBody>
          <a:bodyPr wrap="none">
            <a:spAutoFit/>
          </a:bodyPr>
          <a:lstStyle/>
          <a:p>
            <a:r>
              <a:rPr lang="en-GB" i="0" dirty="0" smtClean="0">
                <a:effectLst>
                  <a:glow rad="101600">
                    <a:srgbClr val="000000"/>
                  </a:glow>
                </a:effectLst>
              </a:rPr>
              <a:t>But that </a:t>
            </a:r>
            <a:r>
              <a:rPr lang="en-GB" i="0" dirty="0" err="1" smtClean="0">
                <a:effectLst>
                  <a:glow rad="101600">
                    <a:srgbClr val="000000"/>
                  </a:glow>
                </a:effectLst>
              </a:rPr>
              <a:t>ain’t</a:t>
            </a:r>
            <a:r>
              <a:rPr lang="en-GB" i="0" dirty="0" smtClean="0">
                <a:effectLst>
                  <a:glow rad="101600">
                    <a:srgbClr val="000000"/>
                  </a:glow>
                </a:effectLst>
              </a:rPr>
              <a:t>   belief</a:t>
            </a:r>
            <a:endParaRPr lang="en-US" dirty="0"/>
          </a:p>
        </p:txBody>
      </p:sp>
      <p:sp>
        <p:nvSpPr>
          <p:cNvPr id="8" name="Rectangle 7"/>
          <p:cNvSpPr/>
          <p:nvPr/>
        </p:nvSpPr>
        <p:spPr>
          <a:xfrm>
            <a:off x="3645030" y="3429000"/>
            <a:ext cx="1764880" cy="430887"/>
          </a:xfrm>
          <a:prstGeom prst="rect">
            <a:avLst/>
          </a:prstGeom>
        </p:spPr>
        <p:txBody>
          <a:bodyPr wrap="none">
            <a:spAutoFit/>
          </a:bodyPr>
          <a:lstStyle/>
          <a:p>
            <a:r>
              <a:rPr lang="en-GB" i="0" dirty="0" smtClean="0">
                <a:solidFill>
                  <a:schemeClr val="tx1">
                    <a:lumMod val="50000"/>
                    <a:lumOff val="50000"/>
                  </a:schemeClr>
                </a:solidFill>
                <a:effectLst>
                  <a:glow rad="101600">
                    <a:srgbClr val="000000"/>
                  </a:glow>
                </a:effectLst>
              </a:rPr>
              <a:t>temperature</a:t>
            </a:r>
            <a:endParaRPr lang="en-US" dirty="0">
              <a:solidFill>
                <a:schemeClr val="tx1">
                  <a:lumMod val="50000"/>
                  <a:lumOff val="50000"/>
                </a:schemeClr>
              </a:solidFill>
            </a:endParaRPr>
          </a:p>
        </p:txBody>
      </p:sp>
      <p:sp>
        <p:nvSpPr>
          <p:cNvPr id="9" name="Rectangle 8"/>
          <p:cNvSpPr/>
          <p:nvPr/>
        </p:nvSpPr>
        <p:spPr>
          <a:xfrm>
            <a:off x="3658130" y="2852936"/>
            <a:ext cx="847124" cy="430887"/>
          </a:xfrm>
          <a:prstGeom prst="rect">
            <a:avLst/>
          </a:prstGeom>
        </p:spPr>
        <p:txBody>
          <a:bodyPr wrap="none">
            <a:spAutoFit/>
          </a:bodyPr>
          <a:lstStyle/>
          <a:p>
            <a:r>
              <a:rPr lang="en-GB" i="0" dirty="0" smtClean="0">
                <a:solidFill>
                  <a:schemeClr val="tx1">
                    <a:lumMod val="50000"/>
                    <a:lumOff val="50000"/>
                  </a:schemeClr>
                </a:solidFill>
                <a:effectLst>
                  <a:glow rad="101600">
                    <a:srgbClr val="000000"/>
                  </a:glow>
                </a:effectLst>
              </a:rPr>
              <a:t>force</a:t>
            </a:r>
            <a:endParaRPr lang="en-US" dirty="0">
              <a:solidFill>
                <a:schemeClr val="tx1">
                  <a:lumMod val="50000"/>
                  <a:lumOff val="50000"/>
                </a:schemeClr>
              </a:solidFill>
            </a:endParaRPr>
          </a:p>
        </p:txBody>
      </p:sp>
      <p:sp>
        <p:nvSpPr>
          <p:cNvPr id="10" name="Left Brace 9"/>
          <p:cNvSpPr/>
          <p:nvPr/>
        </p:nvSpPr>
        <p:spPr bwMode="auto">
          <a:xfrm>
            <a:off x="3563888" y="2924944"/>
            <a:ext cx="288032" cy="936104"/>
          </a:xfrm>
          <a:prstGeom prst="leftBrace">
            <a:avLst>
              <a:gd name="adj1" fmla="val 20751"/>
              <a:gd name="adj2" fmla="val 50000"/>
            </a:avLst>
          </a:prstGeom>
          <a:no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5605093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42"/>
          <p:cNvSpPr>
            <a:spLocks noChangeShapeType="1"/>
          </p:cNvSpPr>
          <p:nvPr/>
        </p:nvSpPr>
        <p:spPr bwMode="auto">
          <a:xfrm>
            <a:off x="3635896" y="4077072"/>
            <a:ext cx="1656184" cy="144016"/>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45" name="Line 40"/>
          <p:cNvSpPr>
            <a:spLocks noChangeShapeType="1"/>
          </p:cNvSpPr>
          <p:nvPr/>
        </p:nvSpPr>
        <p:spPr bwMode="auto">
          <a:xfrm rot="1176345">
            <a:off x="4666641" y="2525549"/>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47" name="Line 42"/>
          <p:cNvSpPr>
            <a:spLocks noChangeShapeType="1"/>
          </p:cNvSpPr>
          <p:nvPr/>
        </p:nvSpPr>
        <p:spPr bwMode="auto">
          <a:xfrm rot="1176345">
            <a:off x="4219027" y="3018327"/>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1" name="Oval 2"/>
          <p:cNvSpPr>
            <a:spLocks noChangeArrowheads="1"/>
          </p:cNvSpPr>
          <p:nvPr/>
        </p:nvSpPr>
        <p:spPr bwMode="auto">
          <a:xfrm>
            <a:off x="1116013" y="692150"/>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7522" name="Oval 3"/>
          <p:cNvSpPr>
            <a:spLocks noChangeArrowheads="1"/>
          </p:cNvSpPr>
          <p:nvPr/>
        </p:nvSpPr>
        <p:spPr bwMode="auto">
          <a:xfrm>
            <a:off x="1169988" y="746125"/>
            <a:ext cx="900112" cy="90011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23" name="Line 4"/>
          <p:cNvSpPr>
            <a:spLocks noChangeShapeType="1"/>
          </p:cNvSpPr>
          <p:nvPr/>
        </p:nvSpPr>
        <p:spPr bwMode="auto">
          <a:xfrm>
            <a:off x="2124075" y="1557338"/>
            <a:ext cx="3168650" cy="2592387"/>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4" name="Line 5"/>
          <p:cNvSpPr>
            <a:spLocks noChangeShapeType="1"/>
          </p:cNvSpPr>
          <p:nvPr/>
        </p:nvSpPr>
        <p:spPr bwMode="auto">
          <a:xfrm>
            <a:off x="3563938" y="3573463"/>
            <a:ext cx="1728787" cy="576262"/>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5" name="Oval 6"/>
          <p:cNvSpPr>
            <a:spLocks noChangeArrowheads="1"/>
          </p:cNvSpPr>
          <p:nvPr/>
        </p:nvSpPr>
        <p:spPr bwMode="auto">
          <a:xfrm>
            <a:off x="5292725" y="6057900"/>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26" name="Line 7"/>
          <p:cNvSpPr>
            <a:spLocks noChangeShapeType="1"/>
          </p:cNvSpPr>
          <p:nvPr/>
        </p:nvSpPr>
        <p:spPr bwMode="auto">
          <a:xfrm flipV="1">
            <a:off x="5867400" y="4941888"/>
            <a:ext cx="1728788" cy="107950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7" name="Oval 8"/>
          <p:cNvSpPr>
            <a:spLocks noChangeArrowheads="1"/>
          </p:cNvSpPr>
          <p:nvPr/>
        </p:nvSpPr>
        <p:spPr bwMode="auto">
          <a:xfrm>
            <a:off x="5075238" y="5405438"/>
            <a:ext cx="360362" cy="360362"/>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28" name="Line 9"/>
          <p:cNvSpPr>
            <a:spLocks noChangeShapeType="1"/>
          </p:cNvSpPr>
          <p:nvPr/>
        </p:nvSpPr>
        <p:spPr bwMode="auto">
          <a:xfrm flipV="1">
            <a:off x="5724525" y="4941888"/>
            <a:ext cx="1871663" cy="574675"/>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9" name="Oval 10"/>
          <p:cNvSpPr>
            <a:spLocks noChangeArrowheads="1"/>
          </p:cNvSpPr>
          <p:nvPr/>
        </p:nvSpPr>
        <p:spPr bwMode="auto">
          <a:xfrm>
            <a:off x="5003800" y="479742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0" name="Line 11"/>
          <p:cNvSpPr>
            <a:spLocks noChangeShapeType="1"/>
          </p:cNvSpPr>
          <p:nvPr/>
        </p:nvSpPr>
        <p:spPr bwMode="auto">
          <a:xfrm>
            <a:off x="5651500" y="4941888"/>
            <a:ext cx="1873250" cy="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1" name="Oval 12"/>
          <p:cNvSpPr>
            <a:spLocks noChangeArrowheads="1"/>
          </p:cNvSpPr>
          <p:nvPr/>
        </p:nvSpPr>
        <p:spPr bwMode="auto">
          <a:xfrm>
            <a:off x="5184775" y="396557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2" name="Line 13"/>
          <p:cNvSpPr>
            <a:spLocks noChangeShapeType="1"/>
          </p:cNvSpPr>
          <p:nvPr/>
        </p:nvSpPr>
        <p:spPr bwMode="auto">
          <a:xfrm>
            <a:off x="5795963" y="4292600"/>
            <a:ext cx="1800225" cy="649288"/>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3" name="Oval 14"/>
          <p:cNvSpPr>
            <a:spLocks noChangeArrowheads="1"/>
          </p:cNvSpPr>
          <p:nvPr/>
        </p:nvSpPr>
        <p:spPr bwMode="auto">
          <a:xfrm>
            <a:off x="5545138" y="3317875"/>
            <a:ext cx="360362" cy="360363"/>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4" name="Line 15"/>
          <p:cNvSpPr>
            <a:spLocks noChangeShapeType="1"/>
          </p:cNvSpPr>
          <p:nvPr/>
        </p:nvSpPr>
        <p:spPr bwMode="auto">
          <a:xfrm>
            <a:off x="6138863" y="3756025"/>
            <a:ext cx="1457325" cy="1112838"/>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5" name="Oval 16"/>
          <p:cNvSpPr>
            <a:spLocks noChangeArrowheads="1"/>
          </p:cNvSpPr>
          <p:nvPr/>
        </p:nvSpPr>
        <p:spPr bwMode="auto">
          <a:xfrm>
            <a:off x="6192838" y="274637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6" name="Line 17"/>
          <p:cNvSpPr>
            <a:spLocks noChangeShapeType="1"/>
          </p:cNvSpPr>
          <p:nvPr/>
        </p:nvSpPr>
        <p:spPr bwMode="auto">
          <a:xfrm>
            <a:off x="6659563" y="3357563"/>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7" name="Oval 18"/>
          <p:cNvSpPr>
            <a:spLocks noChangeArrowheads="1"/>
          </p:cNvSpPr>
          <p:nvPr/>
        </p:nvSpPr>
        <p:spPr bwMode="auto">
          <a:xfrm>
            <a:off x="6913563" y="2457450"/>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8" name="Line 19"/>
          <p:cNvSpPr>
            <a:spLocks noChangeShapeType="1"/>
          </p:cNvSpPr>
          <p:nvPr/>
        </p:nvSpPr>
        <p:spPr bwMode="auto">
          <a:xfrm>
            <a:off x="7164388" y="3141663"/>
            <a:ext cx="431800" cy="1800225"/>
          </a:xfrm>
          <a:prstGeom prst="line">
            <a:avLst/>
          </a:prstGeom>
          <a:noFill/>
          <a:ln w="28575">
            <a:solidFill>
              <a:srgbClr val="FFFFFF">
                <a:alpha val="30196"/>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9" name="Oval 20"/>
          <p:cNvSpPr>
            <a:spLocks noChangeArrowheads="1"/>
          </p:cNvSpPr>
          <p:nvPr/>
        </p:nvSpPr>
        <p:spPr bwMode="auto">
          <a:xfrm>
            <a:off x="7561263" y="2386013"/>
            <a:ext cx="360362" cy="360362"/>
          </a:xfrm>
          <a:prstGeom prst="ellipse">
            <a:avLst/>
          </a:prstGeom>
          <a:noFill/>
          <a:ln w="38100">
            <a:solidFill>
              <a:srgbClr val="FFFFFF">
                <a:alpha val="20000"/>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40" name="Line 21"/>
          <p:cNvSpPr>
            <a:spLocks noChangeShapeType="1"/>
          </p:cNvSpPr>
          <p:nvPr/>
        </p:nvSpPr>
        <p:spPr bwMode="auto">
          <a:xfrm flipH="1">
            <a:off x="7596188" y="3068638"/>
            <a:ext cx="144462" cy="1873250"/>
          </a:xfrm>
          <a:prstGeom prst="line">
            <a:avLst/>
          </a:prstGeom>
          <a:noFill/>
          <a:ln w="28575">
            <a:solidFill>
              <a:srgbClr val="FFFFFF">
                <a:alpha val="20000"/>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41" name="Oval 22"/>
          <p:cNvSpPr>
            <a:spLocks noChangeArrowheads="1"/>
          </p:cNvSpPr>
          <p:nvPr/>
        </p:nvSpPr>
        <p:spPr bwMode="auto">
          <a:xfrm>
            <a:off x="7092950" y="4437063"/>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7542" name="Text Box 23"/>
          <p:cNvSpPr txBox="1">
            <a:spLocks noChangeArrowheads="1"/>
          </p:cNvSpPr>
          <p:nvPr/>
        </p:nvSpPr>
        <p:spPr bwMode="auto">
          <a:xfrm>
            <a:off x="7092950" y="4560888"/>
            <a:ext cx="1008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solidFill>
                  <a:schemeClr val="tx1"/>
                </a:solidFill>
              </a:rPr>
              <a:t>preen  X</a:t>
            </a:r>
          </a:p>
        </p:txBody>
      </p:sp>
      <p:sp>
        <p:nvSpPr>
          <p:cNvPr id="107543" name="Oval 24"/>
          <p:cNvSpPr>
            <a:spLocks noChangeArrowheads="1"/>
          </p:cNvSpPr>
          <p:nvPr/>
        </p:nvSpPr>
        <p:spPr bwMode="auto">
          <a:xfrm>
            <a:off x="7146925" y="4491038"/>
            <a:ext cx="900113"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44" name="Oval 25"/>
          <p:cNvSpPr>
            <a:spLocks noChangeArrowheads="1"/>
          </p:cNvSpPr>
          <p:nvPr/>
        </p:nvSpPr>
        <p:spPr bwMode="auto">
          <a:xfrm>
            <a:off x="4787900" y="3665538"/>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7545" name="Text Box 26"/>
          <p:cNvSpPr txBox="1">
            <a:spLocks noChangeArrowheads="1"/>
          </p:cNvSpPr>
          <p:nvPr/>
        </p:nvSpPr>
        <p:spPr bwMode="auto">
          <a:xfrm>
            <a:off x="4787900" y="3886200"/>
            <a:ext cx="1008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likes  me</a:t>
            </a:r>
          </a:p>
        </p:txBody>
      </p:sp>
      <p:sp>
        <p:nvSpPr>
          <p:cNvPr id="107546" name="Oval 27"/>
          <p:cNvSpPr>
            <a:spLocks noChangeArrowheads="1"/>
          </p:cNvSpPr>
          <p:nvPr/>
        </p:nvSpPr>
        <p:spPr bwMode="auto">
          <a:xfrm>
            <a:off x="4841875" y="3719513"/>
            <a:ext cx="900113"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47" name="Oval 28"/>
          <p:cNvSpPr>
            <a:spLocks noChangeArrowheads="1"/>
          </p:cNvSpPr>
          <p:nvPr/>
        </p:nvSpPr>
        <p:spPr bwMode="auto">
          <a:xfrm>
            <a:off x="2484438" y="2852738"/>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7548" name="Text Box 29"/>
          <p:cNvSpPr txBox="1">
            <a:spLocks noChangeArrowheads="1"/>
          </p:cNvSpPr>
          <p:nvPr/>
        </p:nvSpPr>
        <p:spPr bwMode="auto">
          <a:xfrm>
            <a:off x="2484438" y="2976563"/>
            <a:ext cx="100806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sings</a:t>
            </a:r>
          </a:p>
        </p:txBody>
      </p:sp>
      <p:sp>
        <p:nvSpPr>
          <p:cNvPr id="107549" name="Oval 30"/>
          <p:cNvSpPr>
            <a:spLocks noChangeArrowheads="1"/>
          </p:cNvSpPr>
          <p:nvPr/>
        </p:nvSpPr>
        <p:spPr bwMode="auto">
          <a:xfrm>
            <a:off x="2538413" y="2906713"/>
            <a:ext cx="900112"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50" name="AutoShape 31"/>
          <p:cNvSpPr>
            <a:spLocks noChangeArrowheads="1"/>
          </p:cNvSpPr>
          <p:nvPr/>
        </p:nvSpPr>
        <p:spPr bwMode="auto">
          <a:xfrm>
            <a:off x="1042988" y="965200"/>
            <a:ext cx="1154112" cy="309563"/>
          </a:xfrm>
          <a:prstGeom prst="roundRect">
            <a:avLst>
              <a:gd name="adj" fmla="val 46472"/>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107551" name="Text Box 32"/>
          <p:cNvSpPr txBox="1">
            <a:spLocks noChangeArrowheads="1"/>
          </p:cNvSpPr>
          <p:nvPr/>
        </p:nvSpPr>
        <p:spPr bwMode="auto">
          <a:xfrm>
            <a:off x="971550" y="908050"/>
            <a:ext cx="12969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preens  me</a:t>
            </a:r>
          </a:p>
        </p:txBody>
      </p:sp>
      <p:sp>
        <p:nvSpPr>
          <p:cNvPr id="107552" name="Oval 33"/>
          <p:cNvSpPr>
            <a:spLocks noChangeArrowheads="1"/>
          </p:cNvSpPr>
          <p:nvPr/>
        </p:nvSpPr>
        <p:spPr bwMode="auto">
          <a:xfrm>
            <a:off x="2771775" y="4868863"/>
            <a:ext cx="360363" cy="360362"/>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53" name="Line 34"/>
          <p:cNvSpPr>
            <a:spLocks noChangeShapeType="1"/>
          </p:cNvSpPr>
          <p:nvPr/>
        </p:nvSpPr>
        <p:spPr bwMode="auto">
          <a:xfrm flipV="1">
            <a:off x="3276600" y="4941888"/>
            <a:ext cx="1727200" cy="71437"/>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54" name="Oval 35"/>
          <p:cNvSpPr>
            <a:spLocks noChangeArrowheads="1"/>
          </p:cNvSpPr>
          <p:nvPr/>
        </p:nvSpPr>
        <p:spPr bwMode="auto">
          <a:xfrm>
            <a:off x="684213" y="479742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55" name="Line 36"/>
          <p:cNvSpPr>
            <a:spLocks noChangeShapeType="1"/>
          </p:cNvSpPr>
          <p:nvPr/>
        </p:nvSpPr>
        <p:spPr bwMode="auto">
          <a:xfrm>
            <a:off x="1222375" y="5013325"/>
            <a:ext cx="1549400" cy="36513"/>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56" name="Line 37"/>
          <p:cNvSpPr>
            <a:spLocks noChangeShapeType="1"/>
          </p:cNvSpPr>
          <p:nvPr/>
        </p:nvSpPr>
        <p:spPr bwMode="auto">
          <a:xfrm>
            <a:off x="0" y="4941888"/>
            <a:ext cx="682625" cy="0"/>
          </a:xfrm>
          <a:prstGeom prst="line">
            <a:avLst/>
          </a:prstGeom>
          <a:noFill/>
          <a:ln w="28575">
            <a:solidFill>
              <a:srgbClr val="FFFFFF">
                <a:alpha val="30196"/>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57" name="Oval 38"/>
          <p:cNvSpPr>
            <a:spLocks noChangeArrowheads="1"/>
          </p:cNvSpPr>
          <p:nvPr/>
        </p:nvSpPr>
        <p:spPr bwMode="auto">
          <a:xfrm>
            <a:off x="827088" y="5373688"/>
            <a:ext cx="360362" cy="360362"/>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58" name="Line 39"/>
          <p:cNvSpPr>
            <a:spLocks noChangeShapeType="1"/>
          </p:cNvSpPr>
          <p:nvPr/>
        </p:nvSpPr>
        <p:spPr bwMode="auto">
          <a:xfrm flipV="1">
            <a:off x="1403350" y="5084763"/>
            <a:ext cx="1368425" cy="360362"/>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59" name="Line 40"/>
          <p:cNvSpPr>
            <a:spLocks noChangeShapeType="1"/>
          </p:cNvSpPr>
          <p:nvPr/>
        </p:nvSpPr>
        <p:spPr bwMode="auto">
          <a:xfrm>
            <a:off x="5364163" y="1196975"/>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60" name="Line 41"/>
          <p:cNvSpPr>
            <a:spLocks noChangeShapeType="1"/>
          </p:cNvSpPr>
          <p:nvPr/>
        </p:nvSpPr>
        <p:spPr bwMode="auto">
          <a:xfrm>
            <a:off x="6227763" y="1238250"/>
            <a:ext cx="144462" cy="1511300"/>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61" name="Line 42"/>
          <p:cNvSpPr>
            <a:spLocks noChangeShapeType="1"/>
          </p:cNvSpPr>
          <p:nvPr/>
        </p:nvSpPr>
        <p:spPr bwMode="auto">
          <a:xfrm>
            <a:off x="4932363" y="1916113"/>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62" name="Oval 43"/>
          <p:cNvSpPr>
            <a:spLocks noChangeArrowheads="1"/>
          </p:cNvSpPr>
          <p:nvPr/>
        </p:nvSpPr>
        <p:spPr bwMode="auto">
          <a:xfrm>
            <a:off x="6011863" y="765175"/>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63" name="Line 44"/>
          <p:cNvSpPr>
            <a:spLocks noChangeShapeType="1"/>
          </p:cNvSpPr>
          <p:nvPr/>
        </p:nvSpPr>
        <p:spPr bwMode="auto">
          <a:xfrm flipH="1">
            <a:off x="6156325" y="0"/>
            <a:ext cx="0" cy="765175"/>
          </a:xfrm>
          <a:prstGeom prst="line">
            <a:avLst/>
          </a:prstGeom>
          <a:noFill/>
          <a:ln w="28575">
            <a:solidFill>
              <a:srgbClr val="FFFFFF">
                <a:alpha val="20000"/>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20080360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Line 42"/>
          <p:cNvSpPr>
            <a:spLocks noChangeShapeType="1"/>
          </p:cNvSpPr>
          <p:nvPr/>
        </p:nvSpPr>
        <p:spPr bwMode="auto">
          <a:xfrm>
            <a:off x="3635896" y="4077072"/>
            <a:ext cx="1656184" cy="144016"/>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46" name="Line 40"/>
          <p:cNvSpPr>
            <a:spLocks noChangeShapeType="1"/>
          </p:cNvSpPr>
          <p:nvPr/>
        </p:nvSpPr>
        <p:spPr bwMode="auto">
          <a:xfrm rot="1176345">
            <a:off x="4666641" y="2525549"/>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47" name="Line 42"/>
          <p:cNvSpPr>
            <a:spLocks noChangeShapeType="1"/>
          </p:cNvSpPr>
          <p:nvPr/>
        </p:nvSpPr>
        <p:spPr bwMode="auto">
          <a:xfrm rot="1176345">
            <a:off x="4219027" y="3018327"/>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45" name="Oval 2"/>
          <p:cNvSpPr>
            <a:spLocks noChangeArrowheads="1"/>
          </p:cNvSpPr>
          <p:nvPr/>
        </p:nvSpPr>
        <p:spPr bwMode="auto">
          <a:xfrm>
            <a:off x="1116013" y="692150"/>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8546" name="Oval 3"/>
          <p:cNvSpPr>
            <a:spLocks noChangeArrowheads="1"/>
          </p:cNvSpPr>
          <p:nvPr/>
        </p:nvSpPr>
        <p:spPr bwMode="auto">
          <a:xfrm>
            <a:off x="1169988" y="746125"/>
            <a:ext cx="900112" cy="90011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47" name="Line 4"/>
          <p:cNvSpPr>
            <a:spLocks noChangeShapeType="1"/>
          </p:cNvSpPr>
          <p:nvPr/>
        </p:nvSpPr>
        <p:spPr bwMode="auto">
          <a:xfrm>
            <a:off x="2124075" y="1557338"/>
            <a:ext cx="3168650" cy="2592387"/>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48" name="Line 5"/>
          <p:cNvSpPr>
            <a:spLocks noChangeShapeType="1"/>
          </p:cNvSpPr>
          <p:nvPr/>
        </p:nvSpPr>
        <p:spPr bwMode="auto">
          <a:xfrm>
            <a:off x="3563938" y="3573463"/>
            <a:ext cx="1728787" cy="576262"/>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49" name="Oval 6"/>
          <p:cNvSpPr>
            <a:spLocks noChangeArrowheads="1"/>
          </p:cNvSpPr>
          <p:nvPr/>
        </p:nvSpPr>
        <p:spPr bwMode="auto">
          <a:xfrm>
            <a:off x="5292725" y="6057900"/>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0" name="Line 7"/>
          <p:cNvSpPr>
            <a:spLocks noChangeShapeType="1"/>
          </p:cNvSpPr>
          <p:nvPr/>
        </p:nvSpPr>
        <p:spPr bwMode="auto">
          <a:xfrm flipV="1">
            <a:off x="5867400" y="4941888"/>
            <a:ext cx="1728788" cy="107950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1" name="Oval 8"/>
          <p:cNvSpPr>
            <a:spLocks noChangeArrowheads="1"/>
          </p:cNvSpPr>
          <p:nvPr/>
        </p:nvSpPr>
        <p:spPr bwMode="auto">
          <a:xfrm>
            <a:off x="5075238" y="5405438"/>
            <a:ext cx="360362" cy="360362"/>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2" name="Line 9"/>
          <p:cNvSpPr>
            <a:spLocks noChangeShapeType="1"/>
          </p:cNvSpPr>
          <p:nvPr/>
        </p:nvSpPr>
        <p:spPr bwMode="auto">
          <a:xfrm flipV="1">
            <a:off x="5724525" y="4941888"/>
            <a:ext cx="1871663" cy="574675"/>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3" name="Oval 10"/>
          <p:cNvSpPr>
            <a:spLocks noChangeArrowheads="1"/>
          </p:cNvSpPr>
          <p:nvPr/>
        </p:nvSpPr>
        <p:spPr bwMode="auto">
          <a:xfrm>
            <a:off x="5003800" y="479742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4" name="Line 11"/>
          <p:cNvSpPr>
            <a:spLocks noChangeShapeType="1"/>
          </p:cNvSpPr>
          <p:nvPr/>
        </p:nvSpPr>
        <p:spPr bwMode="auto">
          <a:xfrm>
            <a:off x="5651500" y="4941888"/>
            <a:ext cx="1873250" cy="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5" name="Oval 12"/>
          <p:cNvSpPr>
            <a:spLocks noChangeArrowheads="1"/>
          </p:cNvSpPr>
          <p:nvPr/>
        </p:nvSpPr>
        <p:spPr bwMode="auto">
          <a:xfrm>
            <a:off x="5184775" y="396557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6" name="Line 13"/>
          <p:cNvSpPr>
            <a:spLocks noChangeShapeType="1"/>
          </p:cNvSpPr>
          <p:nvPr/>
        </p:nvSpPr>
        <p:spPr bwMode="auto">
          <a:xfrm>
            <a:off x="5795963" y="4292600"/>
            <a:ext cx="1800225" cy="649288"/>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7" name="Oval 14"/>
          <p:cNvSpPr>
            <a:spLocks noChangeArrowheads="1"/>
          </p:cNvSpPr>
          <p:nvPr/>
        </p:nvSpPr>
        <p:spPr bwMode="auto">
          <a:xfrm>
            <a:off x="5545138" y="3317875"/>
            <a:ext cx="360362" cy="360363"/>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8" name="Line 15"/>
          <p:cNvSpPr>
            <a:spLocks noChangeShapeType="1"/>
          </p:cNvSpPr>
          <p:nvPr/>
        </p:nvSpPr>
        <p:spPr bwMode="auto">
          <a:xfrm>
            <a:off x="6138863" y="3756025"/>
            <a:ext cx="1457325" cy="1112838"/>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9" name="Oval 16"/>
          <p:cNvSpPr>
            <a:spLocks noChangeArrowheads="1"/>
          </p:cNvSpPr>
          <p:nvPr/>
        </p:nvSpPr>
        <p:spPr bwMode="auto">
          <a:xfrm>
            <a:off x="6192838" y="274637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60" name="Line 17"/>
          <p:cNvSpPr>
            <a:spLocks noChangeShapeType="1"/>
          </p:cNvSpPr>
          <p:nvPr/>
        </p:nvSpPr>
        <p:spPr bwMode="auto">
          <a:xfrm>
            <a:off x="6659563" y="3357563"/>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61" name="Oval 18"/>
          <p:cNvSpPr>
            <a:spLocks noChangeArrowheads="1"/>
          </p:cNvSpPr>
          <p:nvPr/>
        </p:nvSpPr>
        <p:spPr bwMode="auto">
          <a:xfrm>
            <a:off x="6913563" y="2457450"/>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62" name="Line 19"/>
          <p:cNvSpPr>
            <a:spLocks noChangeShapeType="1"/>
          </p:cNvSpPr>
          <p:nvPr/>
        </p:nvSpPr>
        <p:spPr bwMode="auto">
          <a:xfrm>
            <a:off x="7164388" y="3141663"/>
            <a:ext cx="431800" cy="1800225"/>
          </a:xfrm>
          <a:prstGeom prst="line">
            <a:avLst/>
          </a:prstGeom>
          <a:noFill/>
          <a:ln w="28575">
            <a:solidFill>
              <a:srgbClr val="FFFFFF">
                <a:alpha val="30196"/>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63" name="Oval 20"/>
          <p:cNvSpPr>
            <a:spLocks noChangeArrowheads="1"/>
          </p:cNvSpPr>
          <p:nvPr/>
        </p:nvSpPr>
        <p:spPr bwMode="auto">
          <a:xfrm>
            <a:off x="7561263" y="2386013"/>
            <a:ext cx="360362" cy="360362"/>
          </a:xfrm>
          <a:prstGeom prst="ellipse">
            <a:avLst/>
          </a:prstGeom>
          <a:noFill/>
          <a:ln w="38100">
            <a:solidFill>
              <a:srgbClr val="FFFFFF">
                <a:alpha val="20000"/>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64" name="Line 21"/>
          <p:cNvSpPr>
            <a:spLocks noChangeShapeType="1"/>
          </p:cNvSpPr>
          <p:nvPr/>
        </p:nvSpPr>
        <p:spPr bwMode="auto">
          <a:xfrm flipH="1">
            <a:off x="7596188" y="3068638"/>
            <a:ext cx="144462" cy="1873250"/>
          </a:xfrm>
          <a:prstGeom prst="line">
            <a:avLst/>
          </a:prstGeom>
          <a:noFill/>
          <a:ln w="28575">
            <a:solidFill>
              <a:srgbClr val="FFFFFF">
                <a:alpha val="20000"/>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65" name="Oval 22"/>
          <p:cNvSpPr>
            <a:spLocks noChangeArrowheads="1"/>
          </p:cNvSpPr>
          <p:nvPr/>
        </p:nvSpPr>
        <p:spPr bwMode="auto">
          <a:xfrm>
            <a:off x="7092950" y="4437063"/>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8566" name="Text Box 23"/>
          <p:cNvSpPr txBox="1">
            <a:spLocks noChangeArrowheads="1"/>
          </p:cNvSpPr>
          <p:nvPr/>
        </p:nvSpPr>
        <p:spPr bwMode="auto">
          <a:xfrm>
            <a:off x="7092950" y="4560888"/>
            <a:ext cx="1008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solidFill>
                  <a:schemeClr val="tx1"/>
                </a:solidFill>
              </a:rPr>
              <a:t>preen  X</a:t>
            </a:r>
          </a:p>
        </p:txBody>
      </p:sp>
      <p:sp>
        <p:nvSpPr>
          <p:cNvPr id="108567" name="Oval 24"/>
          <p:cNvSpPr>
            <a:spLocks noChangeArrowheads="1"/>
          </p:cNvSpPr>
          <p:nvPr/>
        </p:nvSpPr>
        <p:spPr bwMode="auto">
          <a:xfrm>
            <a:off x="7146925" y="4491038"/>
            <a:ext cx="900113"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68" name="Oval 25"/>
          <p:cNvSpPr>
            <a:spLocks noChangeArrowheads="1"/>
          </p:cNvSpPr>
          <p:nvPr/>
        </p:nvSpPr>
        <p:spPr bwMode="auto">
          <a:xfrm>
            <a:off x="4787900" y="3665538"/>
            <a:ext cx="1009650" cy="1009650"/>
          </a:xfrm>
          <a:prstGeom prst="ellipse">
            <a:avLst/>
          </a:prstGeom>
          <a:solidFill>
            <a:schemeClr val="bg2"/>
          </a:solidFill>
          <a:ln w="38100">
            <a:solidFill>
              <a:schemeClr val="bg2"/>
            </a:solidFill>
            <a:round/>
            <a:headEnd/>
            <a:tailEnd/>
          </a:ln>
        </p:spPr>
        <p:txBody>
          <a:bodyPr anchor="ctr">
            <a:spAutoFit/>
          </a:bodyPr>
          <a:lstStyle/>
          <a:p>
            <a:endParaRPr lang="en-US"/>
          </a:p>
        </p:txBody>
      </p:sp>
      <p:sp>
        <p:nvSpPr>
          <p:cNvPr id="108569" name="Text Box 26"/>
          <p:cNvSpPr txBox="1">
            <a:spLocks noChangeArrowheads="1"/>
          </p:cNvSpPr>
          <p:nvPr/>
        </p:nvSpPr>
        <p:spPr bwMode="auto">
          <a:xfrm>
            <a:off x="4787900" y="3886200"/>
            <a:ext cx="1008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likes  me</a:t>
            </a:r>
          </a:p>
        </p:txBody>
      </p:sp>
      <p:sp>
        <p:nvSpPr>
          <p:cNvPr id="108570" name="Oval 27"/>
          <p:cNvSpPr>
            <a:spLocks noChangeArrowheads="1"/>
          </p:cNvSpPr>
          <p:nvPr/>
        </p:nvSpPr>
        <p:spPr bwMode="auto">
          <a:xfrm>
            <a:off x="4841875" y="3719513"/>
            <a:ext cx="900113" cy="900112"/>
          </a:xfrm>
          <a:prstGeom prst="ellipse">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71" name="Oval 28"/>
          <p:cNvSpPr>
            <a:spLocks noChangeArrowheads="1"/>
          </p:cNvSpPr>
          <p:nvPr/>
        </p:nvSpPr>
        <p:spPr bwMode="auto">
          <a:xfrm>
            <a:off x="2484438" y="2852738"/>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8572" name="Text Box 29"/>
          <p:cNvSpPr txBox="1">
            <a:spLocks noChangeArrowheads="1"/>
          </p:cNvSpPr>
          <p:nvPr/>
        </p:nvSpPr>
        <p:spPr bwMode="auto">
          <a:xfrm>
            <a:off x="2484438" y="2976563"/>
            <a:ext cx="100806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sings</a:t>
            </a:r>
          </a:p>
        </p:txBody>
      </p:sp>
      <p:sp>
        <p:nvSpPr>
          <p:cNvPr id="108573" name="Oval 30"/>
          <p:cNvSpPr>
            <a:spLocks noChangeArrowheads="1"/>
          </p:cNvSpPr>
          <p:nvPr/>
        </p:nvSpPr>
        <p:spPr bwMode="auto">
          <a:xfrm>
            <a:off x="2538413" y="2906713"/>
            <a:ext cx="900112"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74" name="AutoShape 31"/>
          <p:cNvSpPr>
            <a:spLocks noChangeArrowheads="1"/>
          </p:cNvSpPr>
          <p:nvPr/>
        </p:nvSpPr>
        <p:spPr bwMode="auto">
          <a:xfrm>
            <a:off x="1042988" y="965200"/>
            <a:ext cx="1154112" cy="309563"/>
          </a:xfrm>
          <a:prstGeom prst="roundRect">
            <a:avLst>
              <a:gd name="adj" fmla="val 46472"/>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108575" name="Text Box 32"/>
          <p:cNvSpPr txBox="1">
            <a:spLocks noChangeArrowheads="1"/>
          </p:cNvSpPr>
          <p:nvPr/>
        </p:nvSpPr>
        <p:spPr bwMode="auto">
          <a:xfrm>
            <a:off x="971550" y="908050"/>
            <a:ext cx="12969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preens  me</a:t>
            </a:r>
          </a:p>
        </p:txBody>
      </p:sp>
      <p:sp>
        <p:nvSpPr>
          <p:cNvPr id="108576" name="Oval 33"/>
          <p:cNvSpPr>
            <a:spLocks noChangeArrowheads="1"/>
          </p:cNvSpPr>
          <p:nvPr/>
        </p:nvSpPr>
        <p:spPr bwMode="auto">
          <a:xfrm>
            <a:off x="2771775" y="4868863"/>
            <a:ext cx="360363" cy="360362"/>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77" name="Line 34"/>
          <p:cNvSpPr>
            <a:spLocks noChangeShapeType="1"/>
          </p:cNvSpPr>
          <p:nvPr/>
        </p:nvSpPr>
        <p:spPr bwMode="auto">
          <a:xfrm flipV="1">
            <a:off x="3276600" y="4941888"/>
            <a:ext cx="1727200" cy="71437"/>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78" name="Oval 35"/>
          <p:cNvSpPr>
            <a:spLocks noChangeArrowheads="1"/>
          </p:cNvSpPr>
          <p:nvPr/>
        </p:nvSpPr>
        <p:spPr bwMode="auto">
          <a:xfrm>
            <a:off x="684213" y="479742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79" name="Line 36"/>
          <p:cNvSpPr>
            <a:spLocks noChangeShapeType="1"/>
          </p:cNvSpPr>
          <p:nvPr/>
        </p:nvSpPr>
        <p:spPr bwMode="auto">
          <a:xfrm>
            <a:off x="1222375" y="5013325"/>
            <a:ext cx="1549400" cy="36513"/>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0" name="Line 37"/>
          <p:cNvSpPr>
            <a:spLocks noChangeShapeType="1"/>
          </p:cNvSpPr>
          <p:nvPr/>
        </p:nvSpPr>
        <p:spPr bwMode="auto">
          <a:xfrm>
            <a:off x="0" y="4941888"/>
            <a:ext cx="682625" cy="0"/>
          </a:xfrm>
          <a:prstGeom prst="line">
            <a:avLst/>
          </a:prstGeom>
          <a:noFill/>
          <a:ln w="28575">
            <a:solidFill>
              <a:srgbClr val="FFFFFF">
                <a:alpha val="30196"/>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1" name="Oval 38"/>
          <p:cNvSpPr>
            <a:spLocks noChangeArrowheads="1"/>
          </p:cNvSpPr>
          <p:nvPr/>
        </p:nvSpPr>
        <p:spPr bwMode="auto">
          <a:xfrm>
            <a:off x="827088" y="5373688"/>
            <a:ext cx="360362" cy="360362"/>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82" name="Line 39"/>
          <p:cNvSpPr>
            <a:spLocks noChangeShapeType="1"/>
          </p:cNvSpPr>
          <p:nvPr/>
        </p:nvSpPr>
        <p:spPr bwMode="auto">
          <a:xfrm flipV="1">
            <a:off x="1403350" y="5084763"/>
            <a:ext cx="1368425" cy="360362"/>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3" name="Line 40"/>
          <p:cNvSpPr>
            <a:spLocks noChangeShapeType="1"/>
          </p:cNvSpPr>
          <p:nvPr/>
        </p:nvSpPr>
        <p:spPr bwMode="auto">
          <a:xfrm>
            <a:off x="5364163" y="1196975"/>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4" name="Line 41"/>
          <p:cNvSpPr>
            <a:spLocks noChangeShapeType="1"/>
          </p:cNvSpPr>
          <p:nvPr/>
        </p:nvSpPr>
        <p:spPr bwMode="auto">
          <a:xfrm>
            <a:off x="6227763" y="1238250"/>
            <a:ext cx="144462" cy="1511300"/>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5" name="Line 42"/>
          <p:cNvSpPr>
            <a:spLocks noChangeShapeType="1"/>
          </p:cNvSpPr>
          <p:nvPr/>
        </p:nvSpPr>
        <p:spPr bwMode="auto">
          <a:xfrm>
            <a:off x="4932363" y="1916113"/>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6" name="Oval 43"/>
          <p:cNvSpPr>
            <a:spLocks noChangeArrowheads="1"/>
          </p:cNvSpPr>
          <p:nvPr/>
        </p:nvSpPr>
        <p:spPr bwMode="auto">
          <a:xfrm>
            <a:off x="6011863" y="765175"/>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87" name="Line 44"/>
          <p:cNvSpPr>
            <a:spLocks noChangeShapeType="1"/>
          </p:cNvSpPr>
          <p:nvPr/>
        </p:nvSpPr>
        <p:spPr bwMode="auto">
          <a:xfrm flipH="1">
            <a:off x="6156325" y="0"/>
            <a:ext cx="0" cy="765175"/>
          </a:xfrm>
          <a:prstGeom prst="line">
            <a:avLst/>
          </a:prstGeom>
          <a:noFill/>
          <a:ln w="28575">
            <a:solidFill>
              <a:srgbClr val="FFFFFF">
                <a:alpha val="20000"/>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29073684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42"/>
          <p:cNvSpPr>
            <a:spLocks noChangeShapeType="1"/>
          </p:cNvSpPr>
          <p:nvPr/>
        </p:nvSpPr>
        <p:spPr bwMode="auto">
          <a:xfrm>
            <a:off x="3635896" y="4077072"/>
            <a:ext cx="1656184" cy="144016"/>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wrap="square">
            <a:spAutoFit/>
          </a:bodyPr>
          <a:lstStyle/>
          <a:p>
            <a:endParaRPr lang="en-US" b="1"/>
          </a:p>
        </p:txBody>
      </p:sp>
      <p:sp>
        <p:nvSpPr>
          <p:cNvPr id="45" name="Line 40"/>
          <p:cNvSpPr>
            <a:spLocks noChangeShapeType="1"/>
          </p:cNvSpPr>
          <p:nvPr/>
        </p:nvSpPr>
        <p:spPr bwMode="auto">
          <a:xfrm rot="1176345">
            <a:off x="4666641" y="2525549"/>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b="1"/>
          </a:p>
        </p:txBody>
      </p:sp>
      <p:sp>
        <p:nvSpPr>
          <p:cNvPr id="46" name="Line 42"/>
          <p:cNvSpPr>
            <a:spLocks noChangeShapeType="1"/>
          </p:cNvSpPr>
          <p:nvPr/>
        </p:nvSpPr>
        <p:spPr bwMode="auto">
          <a:xfrm rot="1176345">
            <a:off x="4219027" y="3018327"/>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b="1"/>
          </a:p>
        </p:txBody>
      </p:sp>
      <p:sp>
        <p:nvSpPr>
          <p:cNvPr id="109569" name="Oval 2"/>
          <p:cNvSpPr>
            <a:spLocks noChangeArrowheads="1"/>
          </p:cNvSpPr>
          <p:nvPr/>
        </p:nvSpPr>
        <p:spPr bwMode="auto">
          <a:xfrm>
            <a:off x="5184775" y="396557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70" name="Oval 3"/>
          <p:cNvSpPr>
            <a:spLocks noChangeArrowheads="1"/>
          </p:cNvSpPr>
          <p:nvPr/>
        </p:nvSpPr>
        <p:spPr bwMode="auto">
          <a:xfrm>
            <a:off x="5545138" y="3317875"/>
            <a:ext cx="360362" cy="360363"/>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71" name="Oval 4"/>
          <p:cNvSpPr>
            <a:spLocks noChangeArrowheads="1"/>
          </p:cNvSpPr>
          <p:nvPr/>
        </p:nvSpPr>
        <p:spPr bwMode="auto">
          <a:xfrm>
            <a:off x="4787900" y="3667125"/>
            <a:ext cx="1009650" cy="1006475"/>
          </a:xfrm>
          <a:prstGeom prst="ellipse">
            <a:avLst/>
          </a:prstGeom>
          <a:solidFill>
            <a:schemeClr val="bg2"/>
          </a:solidFill>
          <a:ln w="38100">
            <a:solidFill>
              <a:schemeClr val="bg2"/>
            </a:solidFill>
            <a:round/>
            <a:headEnd/>
            <a:tailEnd/>
          </a:ln>
        </p:spPr>
        <p:txBody>
          <a:bodyPr anchor="ctr">
            <a:spAutoFit/>
          </a:bodyPr>
          <a:lstStyle/>
          <a:p>
            <a:endParaRPr lang="en-US"/>
          </a:p>
        </p:txBody>
      </p:sp>
      <p:sp>
        <p:nvSpPr>
          <p:cNvPr id="109572" name="Text Box 5"/>
          <p:cNvSpPr txBox="1">
            <a:spLocks noChangeArrowheads="1"/>
          </p:cNvSpPr>
          <p:nvPr/>
        </p:nvSpPr>
        <p:spPr bwMode="auto">
          <a:xfrm>
            <a:off x="4787900" y="3886200"/>
            <a:ext cx="1008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likes  me</a:t>
            </a:r>
          </a:p>
        </p:txBody>
      </p:sp>
      <p:sp>
        <p:nvSpPr>
          <p:cNvPr id="109573" name="Oval 6"/>
          <p:cNvSpPr>
            <a:spLocks noChangeArrowheads="1"/>
          </p:cNvSpPr>
          <p:nvPr/>
        </p:nvSpPr>
        <p:spPr bwMode="auto">
          <a:xfrm>
            <a:off x="4841875" y="3722688"/>
            <a:ext cx="900113" cy="895350"/>
          </a:xfrm>
          <a:prstGeom prst="ellipse">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9574" name="Line 7"/>
          <p:cNvSpPr>
            <a:spLocks noChangeShapeType="1"/>
          </p:cNvSpPr>
          <p:nvPr/>
        </p:nvSpPr>
        <p:spPr bwMode="auto">
          <a:xfrm>
            <a:off x="3563938" y="3573463"/>
            <a:ext cx="3960812" cy="1368425"/>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75" name="Oval 8"/>
          <p:cNvSpPr>
            <a:spLocks noChangeArrowheads="1"/>
          </p:cNvSpPr>
          <p:nvPr/>
        </p:nvSpPr>
        <p:spPr bwMode="auto">
          <a:xfrm>
            <a:off x="1116013" y="692150"/>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9576" name="Oval 9"/>
          <p:cNvSpPr>
            <a:spLocks noChangeArrowheads="1"/>
          </p:cNvSpPr>
          <p:nvPr/>
        </p:nvSpPr>
        <p:spPr bwMode="auto">
          <a:xfrm>
            <a:off x="1169988" y="746125"/>
            <a:ext cx="900112" cy="90011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9577" name="Oval 10"/>
          <p:cNvSpPr>
            <a:spLocks noChangeArrowheads="1"/>
          </p:cNvSpPr>
          <p:nvPr/>
        </p:nvSpPr>
        <p:spPr bwMode="auto">
          <a:xfrm>
            <a:off x="5292725" y="6057900"/>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78" name="Line 11"/>
          <p:cNvSpPr>
            <a:spLocks noChangeShapeType="1"/>
          </p:cNvSpPr>
          <p:nvPr/>
        </p:nvSpPr>
        <p:spPr bwMode="auto">
          <a:xfrm flipV="1">
            <a:off x="5867400" y="4941888"/>
            <a:ext cx="1728788" cy="107950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79" name="Oval 12"/>
          <p:cNvSpPr>
            <a:spLocks noChangeArrowheads="1"/>
          </p:cNvSpPr>
          <p:nvPr/>
        </p:nvSpPr>
        <p:spPr bwMode="auto">
          <a:xfrm>
            <a:off x="5075238" y="5405438"/>
            <a:ext cx="360362" cy="360362"/>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0" name="Line 13"/>
          <p:cNvSpPr>
            <a:spLocks noChangeShapeType="1"/>
          </p:cNvSpPr>
          <p:nvPr/>
        </p:nvSpPr>
        <p:spPr bwMode="auto">
          <a:xfrm flipV="1">
            <a:off x="5724525" y="4941888"/>
            <a:ext cx="1871663" cy="574675"/>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1" name="Oval 14"/>
          <p:cNvSpPr>
            <a:spLocks noChangeArrowheads="1"/>
          </p:cNvSpPr>
          <p:nvPr/>
        </p:nvSpPr>
        <p:spPr bwMode="auto">
          <a:xfrm>
            <a:off x="5003800" y="479742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2" name="Line 15"/>
          <p:cNvSpPr>
            <a:spLocks noChangeShapeType="1"/>
          </p:cNvSpPr>
          <p:nvPr/>
        </p:nvSpPr>
        <p:spPr bwMode="auto">
          <a:xfrm>
            <a:off x="5651500" y="4941888"/>
            <a:ext cx="1873250" cy="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3" name="Line 16"/>
          <p:cNvSpPr>
            <a:spLocks noChangeShapeType="1"/>
          </p:cNvSpPr>
          <p:nvPr/>
        </p:nvSpPr>
        <p:spPr bwMode="auto">
          <a:xfrm>
            <a:off x="6138863" y="3756025"/>
            <a:ext cx="1457325" cy="1112838"/>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4" name="Oval 17"/>
          <p:cNvSpPr>
            <a:spLocks noChangeArrowheads="1"/>
          </p:cNvSpPr>
          <p:nvPr/>
        </p:nvSpPr>
        <p:spPr bwMode="auto">
          <a:xfrm>
            <a:off x="6192838" y="274637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5" name="Line 18"/>
          <p:cNvSpPr>
            <a:spLocks noChangeShapeType="1"/>
          </p:cNvSpPr>
          <p:nvPr/>
        </p:nvSpPr>
        <p:spPr bwMode="auto">
          <a:xfrm>
            <a:off x="6659563" y="3357563"/>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6" name="Oval 19"/>
          <p:cNvSpPr>
            <a:spLocks noChangeArrowheads="1"/>
          </p:cNvSpPr>
          <p:nvPr/>
        </p:nvSpPr>
        <p:spPr bwMode="auto">
          <a:xfrm>
            <a:off x="6913563" y="2457450"/>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7" name="Line 20"/>
          <p:cNvSpPr>
            <a:spLocks noChangeShapeType="1"/>
          </p:cNvSpPr>
          <p:nvPr/>
        </p:nvSpPr>
        <p:spPr bwMode="auto">
          <a:xfrm>
            <a:off x="7164388" y="3141663"/>
            <a:ext cx="431800" cy="1800225"/>
          </a:xfrm>
          <a:prstGeom prst="line">
            <a:avLst/>
          </a:prstGeom>
          <a:noFill/>
          <a:ln w="28575">
            <a:solidFill>
              <a:srgbClr val="FFFFFF">
                <a:alpha val="30196"/>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8" name="Oval 21"/>
          <p:cNvSpPr>
            <a:spLocks noChangeArrowheads="1"/>
          </p:cNvSpPr>
          <p:nvPr/>
        </p:nvSpPr>
        <p:spPr bwMode="auto">
          <a:xfrm>
            <a:off x="7561263" y="2386013"/>
            <a:ext cx="360362" cy="360362"/>
          </a:xfrm>
          <a:prstGeom prst="ellipse">
            <a:avLst/>
          </a:prstGeom>
          <a:noFill/>
          <a:ln w="38100">
            <a:solidFill>
              <a:srgbClr val="FFFFFF">
                <a:alpha val="20000"/>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9" name="Line 22"/>
          <p:cNvSpPr>
            <a:spLocks noChangeShapeType="1"/>
          </p:cNvSpPr>
          <p:nvPr/>
        </p:nvSpPr>
        <p:spPr bwMode="auto">
          <a:xfrm flipH="1">
            <a:off x="7596188" y="3068638"/>
            <a:ext cx="144462" cy="1873250"/>
          </a:xfrm>
          <a:prstGeom prst="line">
            <a:avLst/>
          </a:prstGeom>
          <a:noFill/>
          <a:ln w="28575">
            <a:solidFill>
              <a:srgbClr val="FFFFFF">
                <a:alpha val="20000"/>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90" name="Oval 23"/>
          <p:cNvSpPr>
            <a:spLocks noChangeArrowheads="1"/>
          </p:cNvSpPr>
          <p:nvPr/>
        </p:nvSpPr>
        <p:spPr bwMode="auto">
          <a:xfrm>
            <a:off x="2484438" y="2852738"/>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9591" name="Text Box 24"/>
          <p:cNvSpPr txBox="1">
            <a:spLocks noChangeArrowheads="1"/>
          </p:cNvSpPr>
          <p:nvPr/>
        </p:nvSpPr>
        <p:spPr bwMode="auto">
          <a:xfrm>
            <a:off x="2484438" y="2976563"/>
            <a:ext cx="100806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sings</a:t>
            </a:r>
          </a:p>
        </p:txBody>
      </p:sp>
      <p:sp>
        <p:nvSpPr>
          <p:cNvPr id="109592" name="Oval 25"/>
          <p:cNvSpPr>
            <a:spLocks noChangeArrowheads="1"/>
          </p:cNvSpPr>
          <p:nvPr/>
        </p:nvSpPr>
        <p:spPr bwMode="auto">
          <a:xfrm>
            <a:off x="2538413" y="2906713"/>
            <a:ext cx="900112"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9593" name="AutoShape 26"/>
          <p:cNvSpPr>
            <a:spLocks noChangeArrowheads="1"/>
          </p:cNvSpPr>
          <p:nvPr/>
        </p:nvSpPr>
        <p:spPr bwMode="auto">
          <a:xfrm>
            <a:off x="1042988" y="965200"/>
            <a:ext cx="1154112" cy="309563"/>
          </a:xfrm>
          <a:prstGeom prst="roundRect">
            <a:avLst>
              <a:gd name="adj" fmla="val 46472"/>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109594" name="Text Box 27"/>
          <p:cNvSpPr txBox="1">
            <a:spLocks noChangeArrowheads="1"/>
          </p:cNvSpPr>
          <p:nvPr/>
        </p:nvSpPr>
        <p:spPr bwMode="auto">
          <a:xfrm>
            <a:off x="971550" y="908050"/>
            <a:ext cx="12969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preens  me</a:t>
            </a:r>
          </a:p>
        </p:txBody>
      </p:sp>
      <p:sp>
        <p:nvSpPr>
          <p:cNvPr id="109595" name="Oval 28"/>
          <p:cNvSpPr>
            <a:spLocks noChangeArrowheads="1"/>
          </p:cNvSpPr>
          <p:nvPr/>
        </p:nvSpPr>
        <p:spPr bwMode="auto">
          <a:xfrm>
            <a:off x="2771775" y="4868863"/>
            <a:ext cx="360363" cy="360362"/>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9596" name="Line 29"/>
          <p:cNvSpPr>
            <a:spLocks noChangeShapeType="1"/>
          </p:cNvSpPr>
          <p:nvPr/>
        </p:nvSpPr>
        <p:spPr bwMode="auto">
          <a:xfrm flipV="1">
            <a:off x="3276600" y="4941888"/>
            <a:ext cx="1727200" cy="71437"/>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97" name="Oval 30"/>
          <p:cNvSpPr>
            <a:spLocks noChangeArrowheads="1"/>
          </p:cNvSpPr>
          <p:nvPr/>
        </p:nvSpPr>
        <p:spPr bwMode="auto">
          <a:xfrm>
            <a:off x="684213" y="479742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98" name="Line 31"/>
          <p:cNvSpPr>
            <a:spLocks noChangeShapeType="1"/>
          </p:cNvSpPr>
          <p:nvPr/>
        </p:nvSpPr>
        <p:spPr bwMode="auto">
          <a:xfrm>
            <a:off x="1222375" y="5013325"/>
            <a:ext cx="1549400" cy="36513"/>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99" name="Line 32"/>
          <p:cNvSpPr>
            <a:spLocks noChangeShapeType="1"/>
          </p:cNvSpPr>
          <p:nvPr/>
        </p:nvSpPr>
        <p:spPr bwMode="auto">
          <a:xfrm>
            <a:off x="0" y="4941888"/>
            <a:ext cx="682625" cy="0"/>
          </a:xfrm>
          <a:prstGeom prst="line">
            <a:avLst/>
          </a:prstGeom>
          <a:noFill/>
          <a:ln w="28575">
            <a:solidFill>
              <a:srgbClr val="FFFFFF">
                <a:alpha val="30196"/>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0" name="Oval 33"/>
          <p:cNvSpPr>
            <a:spLocks noChangeArrowheads="1"/>
          </p:cNvSpPr>
          <p:nvPr/>
        </p:nvSpPr>
        <p:spPr bwMode="auto">
          <a:xfrm>
            <a:off x="827088" y="5373688"/>
            <a:ext cx="360362" cy="360362"/>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601" name="Line 34"/>
          <p:cNvSpPr>
            <a:spLocks noChangeShapeType="1"/>
          </p:cNvSpPr>
          <p:nvPr/>
        </p:nvSpPr>
        <p:spPr bwMode="auto">
          <a:xfrm flipV="1">
            <a:off x="1403350" y="5084763"/>
            <a:ext cx="1368425" cy="360362"/>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2" name="Line 35"/>
          <p:cNvSpPr>
            <a:spLocks noChangeShapeType="1"/>
          </p:cNvSpPr>
          <p:nvPr/>
        </p:nvSpPr>
        <p:spPr bwMode="auto">
          <a:xfrm>
            <a:off x="5364163" y="1196975"/>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3" name="Line 36"/>
          <p:cNvSpPr>
            <a:spLocks noChangeShapeType="1"/>
          </p:cNvSpPr>
          <p:nvPr/>
        </p:nvSpPr>
        <p:spPr bwMode="auto">
          <a:xfrm>
            <a:off x="6227763" y="1238250"/>
            <a:ext cx="144462" cy="1511300"/>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4" name="Line 37"/>
          <p:cNvSpPr>
            <a:spLocks noChangeShapeType="1"/>
          </p:cNvSpPr>
          <p:nvPr/>
        </p:nvSpPr>
        <p:spPr bwMode="auto">
          <a:xfrm>
            <a:off x="4932363" y="1916113"/>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5" name="Oval 38"/>
          <p:cNvSpPr>
            <a:spLocks noChangeArrowheads="1"/>
          </p:cNvSpPr>
          <p:nvPr/>
        </p:nvSpPr>
        <p:spPr bwMode="auto">
          <a:xfrm>
            <a:off x="6011863" y="765175"/>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606" name="Line 39"/>
          <p:cNvSpPr>
            <a:spLocks noChangeShapeType="1"/>
          </p:cNvSpPr>
          <p:nvPr/>
        </p:nvSpPr>
        <p:spPr bwMode="auto">
          <a:xfrm flipH="1">
            <a:off x="6156325" y="0"/>
            <a:ext cx="0" cy="765175"/>
          </a:xfrm>
          <a:prstGeom prst="line">
            <a:avLst/>
          </a:prstGeom>
          <a:noFill/>
          <a:ln w="28575">
            <a:solidFill>
              <a:srgbClr val="FFFFFF">
                <a:alpha val="20000"/>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7" name="Line 40"/>
          <p:cNvSpPr>
            <a:spLocks noChangeShapeType="1"/>
          </p:cNvSpPr>
          <p:nvPr/>
        </p:nvSpPr>
        <p:spPr bwMode="auto">
          <a:xfrm>
            <a:off x="2124075" y="1557338"/>
            <a:ext cx="5472113" cy="3455987"/>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8" name="Oval 41"/>
          <p:cNvSpPr>
            <a:spLocks noChangeArrowheads="1"/>
          </p:cNvSpPr>
          <p:nvPr/>
        </p:nvSpPr>
        <p:spPr bwMode="auto">
          <a:xfrm>
            <a:off x="7092950" y="4437063"/>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9609" name="Text Box 42"/>
          <p:cNvSpPr txBox="1">
            <a:spLocks noChangeArrowheads="1"/>
          </p:cNvSpPr>
          <p:nvPr/>
        </p:nvSpPr>
        <p:spPr bwMode="auto">
          <a:xfrm>
            <a:off x="7092950" y="4560888"/>
            <a:ext cx="1008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solidFill>
                  <a:schemeClr val="tx1"/>
                </a:solidFill>
              </a:rPr>
              <a:t>preen  X</a:t>
            </a:r>
          </a:p>
        </p:txBody>
      </p:sp>
      <p:sp>
        <p:nvSpPr>
          <p:cNvPr id="109610" name="Oval 43"/>
          <p:cNvSpPr>
            <a:spLocks noChangeArrowheads="1"/>
          </p:cNvSpPr>
          <p:nvPr/>
        </p:nvSpPr>
        <p:spPr bwMode="auto">
          <a:xfrm>
            <a:off x="7146925" y="4491038"/>
            <a:ext cx="900113"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Tree>
    <p:extLst>
      <p:ext uri="{BB962C8B-B14F-4D97-AF65-F5344CB8AC3E}">
        <p14:creationId xmlns:p14="http://schemas.microsoft.com/office/powerpoint/2010/main" val="11214897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683568" y="2348880"/>
            <a:ext cx="4176464"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could someone represent that would enable her to track, at least within limits, others' perceptions, knowledge states and beliefs including false beliefs? </a:t>
            </a:r>
          </a:p>
        </p:txBody>
      </p:sp>
    </p:spTree>
    <p:extLst>
      <p:ext uri="{BB962C8B-B14F-4D97-AF65-F5344CB8AC3E}">
        <p14:creationId xmlns:p14="http://schemas.microsoft.com/office/powerpoint/2010/main" val="14884314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DSC_AB_1992.JPG"/>
          <p:cNvPicPr>
            <a:picLocks noChangeAspect="1"/>
          </p:cNvPicPr>
          <p:nvPr/>
        </p:nvPicPr>
        <p:blipFill>
          <a:blip r:embed="rId3">
            <a:grayscl/>
            <a:extLst>
              <a:ext uri="{BEBA8EAE-BF5A-486C-A8C5-ECC9F3942E4B}">
                <a14:imgProps xmlns:a14="http://schemas.microsoft.com/office/drawing/2010/main">
                  <a14:imgLayer r:embed="rId4">
                    <a14:imgEffect>
                      <a14:backgroundRemoval t="2832" b="97591" l="2734" r="93165">
                        <a14:foregroundMark x1="46898" y1="2874" x2="65615" y2="11877"/>
                        <a14:foregroundMark x1="54890" y1="65807" x2="54890" y2="86095"/>
                        <a14:foregroundMark x1="62986" y1="67075" x2="66982" y2="87743"/>
                        <a14:foregroundMark x1="48160" y1="67244" x2="46372" y2="80178"/>
                        <a14:foregroundMark x1="33859" y1="87363" x2="31230" y2="97633"/>
                        <a14:foregroundMark x1="84017" y1="86644" x2="84017" y2="94928"/>
                        <a14:foregroundMark x1="81809" y1="84658" x2="86646" y2="94041"/>
                        <a14:foregroundMark x1="80442" y1="85207" x2="78128" y2="86306"/>
                        <a14:foregroundMark x1="82650" y1="84150" x2="82650" y2="84150"/>
                        <a14:foregroundMark x1="12408" y1="87912" x2="25447" y2="67582"/>
                        <a14:foregroundMark x1="5678" y1="87532" x2="5678" y2="87532"/>
                        <a14:foregroundMark x1="8833" y1="87912" x2="8833" y2="87912"/>
                        <a14:foregroundMark x1="86225" y1="27684" x2="86225" y2="27684"/>
                        <a14:foregroundMark x1="86225" y1="24979" x2="86225" y2="24979"/>
                        <a14:foregroundMark x1="93375" y1="27515" x2="93375" y2="27515"/>
                        <a14:foregroundMark x1="90221" y1="25528" x2="90221" y2="25528"/>
                        <a14:foregroundMark x1="91483" y1="25571" x2="91483" y2="25571"/>
                        <a14:foregroundMark x1="87382" y1="24683" x2="87382" y2="24683"/>
                        <a14:foregroundMark x1="80442" y1="84320" x2="80442" y2="84320"/>
                        <a14:foregroundMark x1="18507" y1="87194" x2="15247" y2="88292"/>
                        <a14:foregroundMark x1="21661" y1="87363" x2="15142" y2="89265"/>
                        <a14:foregroundMark x1="14301" y1="89265" x2="4311" y2="88504"/>
                        <a14:foregroundMark x1="2734" y1="87954" x2="6099" y2="85461"/>
                        <a14:foregroundMark x1="9989" y1="89730" x2="9989" y2="89730"/>
                        <a14:foregroundMark x1="13670" y1="89772" x2="13670" y2="89772"/>
                        <a14:foregroundMark x1="3785" y1="89180" x2="3785" y2="89180"/>
                        <a14:foregroundMark x1="7571" y1="89899" x2="7571" y2="89899"/>
                        <a14:backgroundMark x1="44164" y1="95266" x2="68349" y2="95985"/>
                        <a14:backgroundMark x1="40168" y1="70837" x2="39748" y2="75697"/>
                        <a14:backgroundMark x1="75499" y1="86644" x2="75499" y2="86644"/>
                        <a14:backgroundMark x1="20925" y1="90448" x2="20925" y2="90448"/>
                        <a14:backgroundMark x1="13775" y1="90617" x2="13775" y2="90617"/>
                        <a14:backgroundMark x1="841" y1="80727" x2="841" y2="80727"/>
                        <a14:backgroundMark x1="73291" y1="84320" x2="73291" y2="84320"/>
                        <a14:backgroundMark x1="1682" y1="90068" x2="4416" y2="90617"/>
                        <a14:backgroundMark x1="90221" y1="94801" x2="90221" y2="94801"/>
                        <a14:backgroundMark x1="26183" y1="86306" x2="23764" y2="90110"/>
                        <a14:backgroundMark x1="1893" y1="85165" x2="1262" y2="88546"/>
                      </a14:backgroundRemoval>
                    </a14:imgEffect>
                    <a14:imgEffect>
                      <a14:colorTemperature colorTemp="9652"/>
                    </a14:imgEffect>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6063939" y="0"/>
            <a:ext cx="2756533" cy="6858000"/>
          </a:xfrm>
          <a:prstGeom prst="rect">
            <a:avLst/>
          </a:prstGeom>
        </p:spPr>
      </p:pic>
    </p:spTree>
    <p:extLst>
      <p:ext uri="{BB962C8B-B14F-4D97-AF65-F5344CB8AC3E}">
        <p14:creationId xmlns:p14="http://schemas.microsoft.com/office/powerpoint/2010/main" val="19519129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IMG_2471_cr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316050" cy="2564904"/>
          </a:xfrm>
          <a:prstGeom prst="rect">
            <a:avLst/>
          </a:prstGeom>
        </p:spPr>
      </p:pic>
      <p:pic>
        <p:nvPicPr>
          <p:cNvPr id="48" name="Picture 47" descr="DSC_AB_1992.JPG"/>
          <p:cNvPicPr>
            <a:picLocks noChangeAspect="1"/>
          </p:cNvPicPr>
          <p:nvPr/>
        </p:nvPicPr>
        <p:blipFill>
          <a:blip r:embed="rId4">
            <a:grayscl/>
            <a:extLst>
              <a:ext uri="{BEBA8EAE-BF5A-486C-A8C5-ECC9F3942E4B}">
                <a14:imgProps xmlns:a14="http://schemas.microsoft.com/office/drawing/2010/main">
                  <a14:imgLayer r:embed="rId5">
                    <a14:imgEffect>
                      <a14:backgroundRemoval t="2832" b="97591" l="2734" r="93165">
                        <a14:foregroundMark x1="46898" y1="2874" x2="65615" y2="11877"/>
                        <a14:foregroundMark x1="54890" y1="65807" x2="54890" y2="86095"/>
                        <a14:foregroundMark x1="62986" y1="67075" x2="66982" y2="87743"/>
                        <a14:foregroundMark x1="48160" y1="67244" x2="46372" y2="80178"/>
                        <a14:foregroundMark x1="33859" y1="87363" x2="31230" y2="97633"/>
                        <a14:foregroundMark x1="84017" y1="86644" x2="84017" y2="94928"/>
                        <a14:foregroundMark x1="81809" y1="84658" x2="86646" y2="94041"/>
                        <a14:foregroundMark x1="80442" y1="85207" x2="78128" y2="86306"/>
                        <a14:foregroundMark x1="82650" y1="84150" x2="82650" y2="84150"/>
                        <a14:foregroundMark x1="12408" y1="87912" x2="25447" y2="67582"/>
                        <a14:foregroundMark x1="5678" y1="87532" x2="5678" y2="87532"/>
                        <a14:foregroundMark x1="8833" y1="87912" x2="8833" y2="87912"/>
                        <a14:foregroundMark x1="86225" y1="27684" x2="86225" y2="27684"/>
                        <a14:foregroundMark x1="86225" y1="24979" x2="86225" y2="24979"/>
                        <a14:foregroundMark x1="93375" y1="27515" x2="93375" y2="27515"/>
                        <a14:foregroundMark x1="90221" y1="25528" x2="90221" y2="25528"/>
                        <a14:foregroundMark x1="91483" y1="25571" x2="91483" y2="25571"/>
                        <a14:foregroundMark x1="87382" y1="24683" x2="87382" y2="24683"/>
                        <a14:foregroundMark x1="80442" y1="84320" x2="80442" y2="84320"/>
                        <a14:foregroundMark x1="18507" y1="87194" x2="15247" y2="88292"/>
                        <a14:foregroundMark x1="21661" y1="87363" x2="15142" y2="89265"/>
                        <a14:foregroundMark x1="14301" y1="89265" x2="4311" y2="88504"/>
                        <a14:foregroundMark x1="2734" y1="87954" x2="6099" y2="85461"/>
                        <a14:foregroundMark x1="9989" y1="89730" x2="9989" y2="89730"/>
                        <a14:foregroundMark x1="13670" y1="89772" x2="13670" y2="89772"/>
                        <a14:foregroundMark x1="3785" y1="89180" x2="3785" y2="89180"/>
                        <a14:foregroundMark x1="7571" y1="89899" x2="7571" y2="89899"/>
                        <a14:backgroundMark x1="44164" y1="95266" x2="68349" y2="95985"/>
                        <a14:backgroundMark x1="40168" y1="70837" x2="39748" y2="75697"/>
                        <a14:backgroundMark x1="75499" y1="86644" x2="75499" y2="86644"/>
                        <a14:backgroundMark x1="20925" y1="90448" x2="20925" y2="90448"/>
                        <a14:backgroundMark x1="13775" y1="90617" x2="13775" y2="90617"/>
                        <a14:backgroundMark x1="841" y1="80727" x2="841" y2="80727"/>
                        <a14:backgroundMark x1="73291" y1="84320" x2="73291" y2="84320"/>
                        <a14:backgroundMark x1="1682" y1="90068" x2="4416" y2="90617"/>
                        <a14:backgroundMark x1="90221" y1="94801" x2="90221" y2="94801"/>
                        <a14:backgroundMark x1="26183" y1="86306" x2="23764" y2="90110"/>
                        <a14:backgroundMark x1="1893" y1="85165" x2="1262" y2="88546"/>
                      </a14:backgroundRemoval>
                    </a14:imgEffect>
                    <a14:imgEffect>
                      <a14:colorTemperature colorTemp="9652"/>
                    </a14:imgEffect>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6063939" y="0"/>
            <a:ext cx="2756533" cy="6858000"/>
          </a:xfrm>
          <a:prstGeom prst="rect">
            <a:avLst/>
          </a:prstGeom>
        </p:spPr>
      </p:pic>
    </p:spTree>
    <p:extLst>
      <p:ext uri="{BB962C8B-B14F-4D97-AF65-F5344CB8AC3E}">
        <p14:creationId xmlns:p14="http://schemas.microsoft.com/office/powerpoint/2010/main" val="7804345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Callout 14"/>
          <p:cNvSpPr/>
          <p:nvPr/>
        </p:nvSpPr>
        <p:spPr bwMode="auto">
          <a:xfrm>
            <a:off x="1547664" y="2700536"/>
            <a:ext cx="4096072" cy="1520552"/>
          </a:xfrm>
          <a:prstGeom prst="wedgeEllipseCallout">
            <a:avLst>
              <a:gd name="adj1" fmla="val -42380"/>
              <a:gd name="adj2" fmla="val 81363"/>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Cloud Callout 15"/>
          <p:cNvSpPr/>
          <p:nvPr/>
        </p:nvSpPr>
        <p:spPr bwMode="auto">
          <a:xfrm>
            <a:off x="5796136" y="3933056"/>
            <a:ext cx="2520280" cy="1656184"/>
          </a:xfrm>
          <a:prstGeom prst="cloudCallout">
            <a:avLst>
              <a:gd name="adj1" fmla="val 58014"/>
              <a:gd name="adj2" fmla="val 92271"/>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Box 16"/>
          <p:cNvSpPr txBox="1"/>
          <p:nvPr/>
        </p:nvSpPr>
        <p:spPr>
          <a:xfrm>
            <a:off x="6444208" y="4572000"/>
            <a:ext cx="1341283" cy="430887"/>
          </a:xfrm>
          <a:prstGeom prst="rect">
            <a:avLst/>
          </a:prstGeom>
          <a:noFill/>
        </p:spPr>
        <p:txBody>
          <a:bodyPr wrap="none" rtlCol="0">
            <a:spAutoFit/>
          </a:bodyPr>
          <a:lstStyle/>
          <a:p>
            <a:r>
              <a:rPr lang="en-US" i="0" dirty="0" smtClean="0">
                <a:effectLst>
                  <a:glow rad="101600">
                    <a:srgbClr val="000000"/>
                  </a:glow>
                </a:effectLst>
              </a:rPr>
              <a:t>whatever</a:t>
            </a:r>
            <a:endParaRPr lang="en-US" i="0" dirty="0">
              <a:effectLst>
                <a:glow rad="101600">
                  <a:srgbClr val="000000"/>
                </a:glow>
              </a:effectLst>
            </a:endParaRPr>
          </a:p>
        </p:txBody>
      </p:sp>
      <p:sp>
        <p:nvSpPr>
          <p:cNvPr id="18" name="Rectangle 17"/>
          <p:cNvSpPr/>
          <p:nvPr/>
        </p:nvSpPr>
        <p:spPr>
          <a:xfrm>
            <a:off x="1930392" y="3134578"/>
            <a:ext cx="2649928" cy="430887"/>
          </a:xfrm>
          <a:prstGeom prst="rect">
            <a:avLst/>
          </a:prstGeom>
        </p:spPr>
        <p:txBody>
          <a:bodyPr wrap="none">
            <a:spAutoFit/>
          </a:bodyPr>
          <a:lstStyle/>
          <a:p>
            <a:r>
              <a:rPr lang="en-GB" i="0" dirty="0" smtClean="0">
                <a:effectLst>
                  <a:glow rad="101600">
                    <a:srgbClr val="000000"/>
                  </a:glow>
                </a:effectLst>
              </a:rPr>
              <a:t>But that </a:t>
            </a:r>
            <a:r>
              <a:rPr lang="en-GB" i="0" dirty="0" err="1" smtClean="0">
                <a:effectLst>
                  <a:glow rad="101600">
                    <a:srgbClr val="000000"/>
                  </a:glow>
                </a:effectLst>
              </a:rPr>
              <a:t>ain’t</a:t>
            </a:r>
            <a:r>
              <a:rPr lang="en-GB" i="0" dirty="0" smtClean="0">
                <a:effectLst>
                  <a:glow rad="101600">
                    <a:srgbClr val="000000"/>
                  </a:glow>
                </a:effectLst>
              </a:rPr>
              <a:t>   belief</a:t>
            </a:r>
            <a:endParaRPr lang="en-US" dirty="0"/>
          </a:p>
        </p:txBody>
      </p:sp>
      <p:sp>
        <p:nvSpPr>
          <p:cNvPr id="19" name="Rectangle 18"/>
          <p:cNvSpPr/>
          <p:nvPr/>
        </p:nvSpPr>
        <p:spPr>
          <a:xfrm>
            <a:off x="3645030" y="3429000"/>
            <a:ext cx="1764880" cy="430887"/>
          </a:xfrm>
          <a:prstGeom prst="rect">
            <a:avLst/>
          </a:prstGeom>
        </p:spPr>
        <p:txBody>
          <a:bodyPr wrap="none">
            <a:spAutoFit/>
          </a:bodyPr>
          <a:lstStyle/>
          <a:p>
            <a:r>
              <a:rPr lang="en-GB" i="0" dirty="0" smtClean="0">
                <a:solidFill>
                  <a:schemeClr val="tx1">
                    <a:lumMod val="50000"/>
                    <a:lumOff val="50000"/>
                  </a:schemeClr>
                </a:solidFill>
                <a:effectLst>
                  <a:glow rad="101600">
                    <a:srgbClr val="000000"/>
                  </a:glow>
                </a:effectLst>
              </a:rPr>
              <a:t>temperature</a:t>
            </a:r>
            <a:endParaRPr lang="en-US" dirty="0">
              <a:solidFill>
                <a:schemeClr val="tx1">
                  <a:lumMod val="50000"/>
                  <a:lumOff val="50000"/>
                </a:schemeClr>
              </a:solidFill>
            </a:endParaRPr>
          </a:p>
        </p:txBody>
      </p:sp>
      <p:sp>
        <p:nvSpPr>
          <p:cNvPr id="20" name="Rectangle 19"/>
          <p:cNvSpPr/>
          <p:nvPr/>
        </p:nvSpPr>
        <p:spPr>
          <a:xfrm>
            <a:off x="3658130" y="2852936"/>
            <a:ext cx="847124" cy="430887"/>
          </a:xfrm>
          <a:prstGeom prst="rect">
            <a:avLst/>
          </a:prstGeom>
        </p:spPr>
        <p:txBody>
          <a:bodyPr wrap="none">
            <a:spAutoFit/>
          </a:bodyPr>
          <a:lstStyle/>
          <a:p>
            <a:r>
              <a:rPr lang="en-GB" i="0" dirty="0" smtClean="0">
                <a:solidFill>
                  <a:schemeClr val="tx1">
                    <a:lumMod val="50000"/>
                    <a:lumOff val="50000"/>
                  </a:schemeClr>
                </a:solidFill>
                <a:effectLst>
                  <a:glow rad="101600">
                    <a:srgbClr val="000000"/>
                  </a:glow>
                </a:effectLst>
              </a:rPr>
              <a:t>force</a:t>
            </a:r>
            <a:endParaRPr lang="en-US" dirty="0">
              <a:solidFill>
                <a:schemeClr val="tx1">
                  <a:lumMod val="50000"/>
                  <a:lumOff val="50000"/>
                </a:schemeClr>
              </a:solidFill>
            </a:endParaRPr>
          </a:p>
        </p:txBody>
      </p:sp>
      <p:sp>
        <p:nvSpPr>
          <p:cNvPr id="21" name="Left Brace 20"/>
          <p:cNvSpPr/>
          <p:nvPr/>
        </p:nvSpPr>
        <p:spPr bwMode="auto">
          <a:xfrm>
            <a:off x="3563888" y="2924944"/>
            <a:ext cx="288032" cy="936104"/>
          </a:xfrm>
          <a:prstGeom prst="leftBrace">
            <a:avLst>
              <a:gd name="adj1" fmla="val 20751"/>
              <a:gd name="adj2" fmla="val 50000"/>
            </a:avLst>
          </a:prstGeom>
          <a:no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7103069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683568" y="2348880"/>
            <a:ext cx="4176464"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could someone represent that would enable her to track, at least within limits, others' perceptions, knowledge states and beliefs including false beliefs? </a:t>
            </a:r>
          </a:p>
        </p:txBody>
      </p:sp>
    </p:spTree>
    <p:extLst>
      <p:ext uri="{BB962C8B-B14F-4D97-AF65-F5344CB8AC3E}">
        <p14:creationId xmlns:p14="http://schemas.microsoft.com/office/powerpoint/2010/main" val="28486196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403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sp>
        <p:nvSpPr>
          <p:cNvPr id="44037" name="Rectangle 5"/>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Tree>
    <p:extLst>
      <p:ext uri="{BB962C8B-B14F-4D97-AF65-F5344CB8AC3E}">
        <p14:creationId xmlns:p14="http://schemas.microsoft.com/office/powerpoint/2010/main" val="1631613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5060"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grpSp>
        <p:nvGrpSpPr>
          <p:cNvPr id="45061" name="Group 5"/>
          <p:cNvGrpSpPr>
            <a:grpSpLocks/>
          </p:cNvGrpSpPr>
          <p:nvPr/>
        </p:nvGrpSpPr>
        <p:grpSpPr bwMode="auto">
          <a:xfrm>
            <a:off x="395288" y="4941888"/>
            <a:ext cx="5043487" cy="1582737"/>
            <a:chOff x="1655" y="8119"/>
            <a:chExt cx="4286" cy="1344"/>
          </a:xfrm>
        </p:grpSpPr>
        <p:sp>
          <p:nvSpPr>
            <p:cNvPr id="688134"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dirty="0">
                <a:ea typeface="Arial" charset="0"/>
              </a:endParaRPr>
            </a:p>
          </p:txBody>
        </p:sp>
        <p:grpSp>
          <p:nvGrpSpPr>
            <p:cNvPr id="45064" name="Group 7"/>
            <p:cNvGrpSpPr>
              <a:grpSpLocks/>
            </p:cNvGrpSpPr>
            <p:nvPr/>
          </p:nvGrpSpPr>
          <p:grpSpPr bwMode="auto">
            <a:xfrm>
              <a:off x="2471" y="8384"/>
              <a:ext cx="960" cy="1077"/>
              <a:chOff x="1851" y="8591"/>
              <a:chExt cx="1133" cy="1270"/>
            </a:xfrm>
          </p:grpSpPr>
          <p:grpSp>
            <p:nvGrpSpPr>
              <p:cNvPr id="45117" name="Group 8"/>
              <p:cNvGrpSpPr>
                <a:grpSpLocks noChangeAspect="1"/>
              </p:cNvGrpSpPr>
              <p:nvPr/>
            </p:nvGrpSpPr>
            <p:grpSpPr bwMode="auto">
              <a:xfrm>
                <a:off x="2026" y="8591"/>
                <a:ext cx="657" cy="680"/>
                <a:chOff x="2925" y="799"/>
                <a:chExt cx="1970" cy="2041"/>
              </a:xfrm>
            </p:grpSpPr>
            <p:sp>
              <p:nvSpPr>
                <p:cNvPr id="45119"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20"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21"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22"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123"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124"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125"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126"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dirty="0"/>
                </a:p>
              </p:txBody>
            </p:sp>
          </p:grpSp>
          <p:sp>
            <p:nvSpPr>
              <p:cNvPr id="45118"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orientation</a:t>
                </a:r>
              </a:p>
            </p:txBody>
          </p:sp>
        </p:grpSp>
        <p:grpSp>
          <p:nvGrpSpPr>
            <p:cNvPr id="45065" name="Group 18"/>
            <p:cNvGrpSpPr>
              <a:grpSpLocks/>
            </p:cNvGrpSpPr>
            <p:nvPr/>
          </p:nvGrpSpPr>
          <p:grpSpPr bwMode="auto">
            <a:xfrm>
              <a:off x="3400" y="8309"/>
              <a:ext cx="713" cy="1154"/>
              <a:chOff x="3039" y="8502"/>
              <a:chExt cx="842" cy="1363"/>
            </a:xfrm>
          </p:grpSpPr>
          <p:grpSp>
            <p:nvGrpSpPr>
              <p:cNvPr id="45104" name="Group 19"/>
              <p:cNvGrpSpPr>
                <a:grpSpLocks noChangeAspect="1"/>
              </p:cNvGrpSpPr>
              <p:nvPr/>
            </p:nvGrpSpPr>
            <p:grpSpPr bwMode="auto">
              <a:xfrm>
                <a:off x="3074" y="8502"/>
                <a:ext cx="662" cy="772"/>
                <a:chOff x="3696" y="2205"/>
                <a:chExt cx="1361" cy="1588"/>
              </a:xfrm>
            </p:grpSpPr>
            <p:sp>
              <p:nvSpPr>
                <p:cNvPr id="45106"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45107"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45108"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09"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10"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11"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112"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113"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114"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115" name="Freeform 29"/>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dirty="0"/>
                </a:p>
              </p:txBody>
            </p:sp>
            <p:sp>
              <p:nvSpPr>
                <p:cNvPr id="45116"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grpSp>
          <p:sp>
            <p:nvSpPr>
              <p:cNvPr id="45105"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lighting</a:t>
                </a:r>
              </a:p>
            </p:txBody>
          </p:sp>
        </p:grpSp>
        <p:grpSp>
          <p:nvGrpSpPr>
            <p:cNvPr id="45066" name="Group 32"/>
            <p:cNvGrpSpPr>
              <a:grpSpLocks/>
            </p:cNvGrpSpPr>
            <p:nvPr/>
          </p:nvGrpSpPr>
          <p:grpSpPr bwMode="auto">
            <a:xfrm>
              <a:off x="4246" y="8322"/>
              <a:ext cx="702" cy="1140"/>
              <a:chOff x="4037" y="8518"/>
              <a:chExt cx="829" cy="1346"/>
            </a:xfrm>
          </p:grpSpPr>
          <p:grpSp>
            <p:nvGrpSpPr>
              <p:cNvPr id="45092" name="Group 33"/>
              <p:cNvGrpSpPr>
                <a:grpSpLocks noChangeAspect="1"/>
              </p:cNvGrpSpPr>
              <p:nvPr/>
            </p:nvGrpSpPr>
            <p:grpSpPr bwMode="auto">
              <a:xfrm>
                <a:off x="4096" y="8518"/>
                <a:ext cx="605" cy="861"/>
                <a:chOff x="4105" y="216"/>
                <a:chExt cx="1270" cy="1808"/>
              </a:xfrm>
            </p:grpSpPr>
            <p:sp>
              <p:nvSpPr>
                <p:cNvPr id="45094"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95"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96"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097"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98"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099"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100"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101" name="AutoShape 4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dirty="0"/>
                </a:p>
              </p:txBody>
            </p:sp>
            <p:sp>
              <p:nvSpPr>
                <p:cNvPr id="45102"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dirty="0"/>
                </a:p>
              </p:txBody>
            </p:sp>
            <p:sp>
              <p:nvSpPr>
                <p:cNvPr id="45103"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dirty="0"/>
                </a:p>
              </p:txBody>
            </p:sp>
          </p:grpSp>
          <p:sp>
            <p:nvSpPr>
              <p:cNvPr id="45093"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barriers</a:t>
                </a:r>
              </a:p>
            </p:txBody>
          </p:sp>
        </p:grpSp>
        <p:grpSp>
          <p:nvGrpSpPr>
            <p:cNvPr id="45067" name="Group 45"/>
            <p:cNvGrpSpPr>
              <a:grpSpLocks/>
            </p:cNvGrpSpPr>
            <p:nvPr/>
          </p:nvGrpSpPr>
          <p:grpSpPr bwMode="auto">
            <a:xfrm>
              <a:off x="5098" y="8373"/>
              <a:ext cx="843" cy="1088"/>
              <a:chOff x="4955" y="8577"/>
              <a:chExt cx="997" cy="1285"/>
            </a:xfrm>
          </p:grpSpPr>
          <p:grpSp>
            <p:nvGrpSpPr>
              <p:cNvPr id="45079" name="Group 46"/>
              <p:cNvGrpSpPr>
                <a:grpSpLocks noChangeAspect="1"/>
              </p:cNvGrpSpPr>
              <p:nvPr/>
            </p:nvGrpSpPr>
            <p:grpSpPr bwMode="auto">
              <a:xfrm>
                <a:off x="5092" y="8577"/>
                <a:ext cx="606" cy="804"/>
                <a:chOff x="4105" y="339"/>
                <a:chExt cx="1270" cy="1685"/>
              </a:xfrm>
            </p:grpSpPr>
            <p:sp>
              <p:nvSpPr>
                <p:cNvPr id="45081"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82"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83"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084"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85"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086"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087"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088" name="AutoShape 54"/>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dirty="0"/>
                </a:p>
              </p:txBody>
            </p:sp>
            <p:sp>
              <p:nvSpPr>
                <p:cNvPr id="45089"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dirty="0"/>
                </a:p>
              </p:txBody>
            </p:sp>
            <p:sp>
              <p:nvSpPr>
                <p:cNvPr id="45090"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dirty="0"/>
                </a:p>
              </p:txBody>
            </p:sp>
            <p:sp>
              <p:nvSpPr>
                <p:cNvPr id="45091"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dirty="0"/>
                </a:p>
              </p:txBody>
            </p:sp>
          </p:grpSp>
          <p:sp>
            <p:nvSpPr>
              <p:cNvPr id="45080"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trajectory</a:t>
                </a:r>
              </a:p>
            </p:txBody>
          </p:sp>
        </p:grpSp>
        <p:grpSp>
          <p:nvGrpSpPr>
            <p:cNvPr id="45068" name="Group 59"/>
            <p:cNvGrpSpPr>
              <a:grpSpLocks/>
            </p:cNvGrpSpPr>
            <p:nvPr/>
          </p:nvGrpSpPr>
          <p:grpSpPr bwMode="auto">
            <a:xfrm>
              <a:off x="1749" y="8384"/>
              <a:ext cx="841" cy="1078"/>
              <a:chOff x="998" y="8591"/>
              <a:chExt cx="993" cy="1273"/>
            </a:xfrm>
          </p:grpSpPr>
          <p:grpSp>
            <p:nvGrpSpPr>
              <p:cNvPr id="45069" name="Group 60"/>
              <p:cNvGrpSpPr>
                <a:grpSpLocks noChangeAspect="1"/>
              </p:cNvGrpSpPr>
              <p:nvPr/>
            </p:nvGrpSpPr>
            <p:grpSpPr bwMode="auto">
              <a:xfrm>
                <a:off x="1203" y="8591"/>
                <a:ext cx="467" cy="680"/>
                <a:chOff x="4105" y="216"/>
                <a:chExt cx="1086" cy="1581"/>
              </a:xfrm>
            </p:grpSpPr>
            <p:sp>
              <p:nvSpPr>
                <p:cNvPr id="45071"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72"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73"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074"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75"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076"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077"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078" name="AutoShape 68"/>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dirty="0"/>
                </a:p>
              </p:txBody>
            </p:sp>
          </p:grpSp>
          <p:sp>
            <p:nvSpPr>
              <p:cNvPr id="45070"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proximity</a:t>
                </a:r>
              </a:p>
            </p:txBody>
          </p:sp>
        </p:grpSp>
      </p:grpSp>
      <p:sp>
        <p:nvSpPr>
          <p:cNvPr id="45062" name="Rectangle 70"/>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Tree>
    <p:extLst>
      <p:ext uri="{BB962C8B-B14F-4D97-AF65-F5344CB8AC3E}">
        <p14:creationId xmlns:p14="http://schemas.microsoft.com/office/powerpoint/2010/main" val="386086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9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6084"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grpSp>
        <p:nvGrpSpPr>
          <p:cNvPr id="46085" name="Group 5"/>
          <p:cNvGrpSpPr>
            <a:grpSpLocks/>
          </p:cNvGrpSpPr>
          <p:nvPr/>
        </p:nvGrpSpPr>
        <p:grpSpPr bwMode="auto">
          <a:xfrm>
            <a:off x="395288" y="4941888"/>
            <a:ext cx="5043487" cy="1582737"/>
            <a:chOff x="1655" y="8119"/>
            <a:chExt cx="4286" cy="1344"/>
          </a:xfrm>
        </p:grpSpPr>
        <p:sp>
          <p:nvSpPr>
            <p:cNvPr id="689158"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dirty="0">
                <a:ea typeface="Arial" charset="0"/>
              </a:endParaRPr>
            </a:p>
          </p:txBody>
        </p:sp>
        <p:grpSp>
          <p:nvGrpSpPr>
            <p:cNvPr id="46088" name="Group 7"/>
            <p:cNvGrpSpPr>
              <a:grpSpLocks/>
            </p:cNvGrpSpPr>
            <p:nvPr/>
          </p:nvGrpSpPr>
          <p:grpSpPr bwMode="auto">
            <a:xfrm>
              <a:off x="2471" y="8384"/>
              <a:ext cx="960" cy="1077"/>
              <a:chOff x="1851" y="8591"/>
              <a:chExt cx="1133" cy="1270"/>
            </a:xfrm>
          </p:grpSpPr>
          <p:grpSp>
            <p:nvGrpSpPr>
              <p:cNvPr id="46141" name="Group 8"/>
              <p:cNvGrpSpPr>
                <a:grpSpLocks noChangeAspect="1"/>
              </p:cNvGrpSpPr>
              <p:nvPr/>
            </p:nvGrpSpPr>
            <p:grpSpPr bwMode="auto">
              <a:xfrm>
                <a:off x="2026" y="8591"/>
                <a:ext cx="657" cy="680"/>
                <a:chOff x="2925" y="799"/>
                <a:chExt cx="1970" cy="2041"/>
              </a:xfrm>
            </p:grpSpPr>
            <p:sp>
              <p:nvSpPr>
                <p:cNvPr id="46143"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44"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45"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46"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147"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48"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49"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50"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dirty="0"/>
                </a:p>
              </p:txBody>
            </p:sp>
          </p:grpSp>
          <p:sp>
            <p:nvSpPr>
              <p:cNvPr id="46142"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orientation</a:t>
                </a:r>
              </a:p>
            </p:txBody>
          </p:sp>
        </p:grpSp>
        <p:grpSp>
          <p:nvGrpSpPr>
            <p:cNvPr id="46089" name="Group 18"/>
            <p:cNvGrpSpPr>
              <a:grpSpLocks/>
            </p:cNvGrpSpPr>
            <p:nvPr/>
          </p:nvGrpSpPr>
          <p:grpSpPr bwMode="auto">
            <a:xfrm>
              <a:off x="3400" y="8309"/>
              <a:ext cx="713" cy="1154"/>
              <a:chOff x="3039" y="8502"/>
              <a:chExt cx="842" cy="1363"/>
            </a:xfrm>
          </p:grpSpPr>
          <p:grpSp>
            <p:nvGrpSpPr>
              <p:cNvPr id="46128" name="Group 19"/>
              <p:cNvGrpSpPr>
                <a:grpSpLocks noChangeAspect="1"/>
              </p:cNvGrpSpPr>
              <p:nvPr/>
            </p:nvGrpSpPr>
            <p:grpSpPr bwMode="auto">
              <a:xfrm>
                <a:off x="3074" y="8502"/>
                <a:ext cx="662" cy="772"/>
                <a:chOff x="3696" y="2205"/>
                <a:chExt cx="1361" cy="1588"/>
              </a:xfrm>
            </p:grpSpPr>
            <p:sp>
              <p:nvSpPr>
                <p:cNvPr id="46130"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46131"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46132"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33"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34"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35"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136"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37"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38"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39" name="Freeform 29"/>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dirty="0"/>
                </a:p>
              </p:txBody>
            </p:sp>
            <p:sp>
              <p:nvSpPr>
                <p:cNvPr id="46140"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grpSp>
          <p:sp>
            <p:nvSpPr>
              <p:cNvPr id="46129"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lighting</a:t>
                </a:r>
              </a:p>
            </p:txBody>
          </p:sp>
        </p:grpSp>
        <p:grpSp>
          <p:nvGrpSpPr>
            <p:cNvPr id="46090" name="Group 32"/>
            <p:cNvGrpSpPr>
              <a:grpSpLocks/>
            </p:cNvGrpSpPr>
            <p:nvPr/>
          </p:nvGrpSpPr>
          <p:grpSpPr bwMode="auto">
            <a:xfrm>
              <a:off x="4246" y="8322"/>
              <a:ext cx="702" cy="1140"/>
              <a:chOff x="4037" y="8518"/>
              <a:chExt cx="829" cy="1346"/>
            </a:xfrm>
          </p:grpSpPr>
          <p:grpSp>
            <p:nvGrpSpPr>
              <p:cNvPr id="46116" name="Group 33"/>
              <p:cNvGrpSpPr>
                <a:grpSpLocks noChangeAspect="1"/>
              </p:cNvGrpSpPr>
              <p:nvPr/>
            </p:nvGrpSpPr>
            <p:grpSpPr bwMode="auto">
              <a:xfrm>
                <a:off x="4096" y="8518"/>
                <a:ext cx="605" cy="861"/>
                <a:chOff x="4105" y="216"/>
                <a:chExt cx="1270" cy="1808"/>
              </a:xfrm>
            </p:grpSpPr>
            <p:sp>
              <p:nvSpPr>
                <p:cNvPr id="46118"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19"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20"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121"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22"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23"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24"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25" name="AutoShape 4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dirty="0"/>
                </a:p>
              </p:txBody>
            </p:sp>
            <p:sp>
              <p:nvSpPr>
                <p:cNvPr id="46126"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dirty="0"/>
                </a:p>
              </p:txBody>
            </p:sp>
            <p:sp>
              <p:nvSpPr>
                <p:cNvPr id="46127"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dirty="0"/>
                </a:p>
              </p:txBody>
            </p:sp>
          </p:grpSp>
          <p:sp>
            <p:nvSpPr>
              <p:cNvPr id="46117"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barriers</a:t>
                </a:r>
              </a:p>
            </p:txBody>
          </p:sp>
        </p:grpSp>
        <p:grpSp>
          <p:nvGrpSpPr>
            <p:cNvPr id="46091" name="Group 45"/>
            <p:cNvGrpSpPr>
              <a:grpSpLocks/>
            </p:cNvGrpSpPr>
            <p:nvPr/>
          </p:nvGrpSpPr>
          <p:grpSpPr bwMode="auto">
            <a:xfrm>
              <a:off x="5098" y="8373"/>
              <a:ext cx="843" cy="1088"/>
              <a:chOff x="4955" y="8577"/>
              <a:chExt cx="997" cy="1285"/>
            </a:xfrm>
          </p:grpSpPr>
          <p:grpSp>
            <p:nvGrpSpPr>
              <p:cNvPr id="46103" name="Group 46"/>
              <p:cNvGrpSpPr>
                <a:grpSpLocks noChangeAspect="1"/>
              </p:cNvGrpSpPr>
              <p:nvPr/>
            </p:nvGrpSpPr>
            <p:grpSpPr bwMode="auto">
              <a:xfrm>
                <a:off x="5092" y="8577"/>
                <a:ext cx="606" cy="804"/>
                <a:chOff x="4105" y="339"/>
                <a:chExt cx="1270" cy="1685"/>
              </a:xfrm>
            </p:grpSpPr>
            <p:sp>
              <p:nvSpPr>
                <p:cNvPr id="46105"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06"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07"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108"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09"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10"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11"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12" name="AutoShape 54"/>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dirty="0"/>
                </a:p>
              </p:txBody>
            </p:sp>
            <p:sp>
              <p:nvSpPr>
                <p:cNvPr id="46113"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dirty="0"/>
                </a:p>
              </p:txBody>
            </p:sp>
            <p:sp>
              <p:nvSpPr>
                <p:cNvPr id="46114"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dirty="0"/>
                </a:p>
              </p:txBody>
            </p:sp>
            <p:sp>
              <p:nvSpPr>
                <p:cNvPr id="46115"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dirty="0"/>
                </a:p>
              </p:txBody>
            </p:sp>
          </p:grpSp>
          <p:sp>
            <p:nvSpPr>
              <p:cNvPr id="46104"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trajectory</a:t>
                </a:r>
              </a:p>
            </p:txBody>
          </p:sp>
        </p:grpSp>
        <p:grpSp>
          <p:nvGrpSpPr>
            <p:cNvPr id="46092" name="Group 59"/>
            <p:cNvGrpSpPr>
              <a:grpSpLocks/>
            </p:cNvGrpSpPr>
            <p:nvPr/>
          </p:nvGrpSpPr>
          <p:grpSpPr bwMode="auto">
            <a:xfrm>
              <a:off x="1749" y="8384"/>
              <a:ext cx="841" cy="1078"/>
              <a:chOff x="998" y="8591"/>
              <a:chExt cx="993" cy="1273"/>
            </a:xfrm>
          </p:grpSpPr>
          <p:grpSp>
            <p:nvGrpSpPr>
              <p:cNvPr id="46093" name="Group 60"/>
              <p:cNvGrpSpPr>
                <a:grpSpLocks noChangeAspect="1"/>
              </p:cNvGrpSpPr>
              <p:nvPr/>
            </p:nvGrpSpPr>
            <p:grpSpPr bwMode="auto">
              <a:xfrm>
                <a:off x="1203" y="8591"/>
                <a:ext cx="467" cy="680"/>
                <a:chOff x="4105" y="216"/>
                <a:chExt cx="1086" cy="1581"/>
              </a:xfrm>
            </p:grpSpPr>
            <p:sp>
              <p:nvSpPr>
                <p:cNvPr id="46095"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096"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097"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098"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099"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00"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01"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02" name="AutoShape 68"/>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dirty="0"/>
                </a:p>
              </p:txBody>
            </p:sp>
          </p:grpSp>
          <p:sp>
            <p:nvSpPr>
              <p:cNvPr id="46094"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proximity</a:t>
                </a:r>
              </a:p>
            </p:txBody>
          </p:sp>
        </p:grpSp>
      </p:grpSp>
      <p:sp>
        <p:nvSpPr>
          <p:cNvPr id="46086" name="Rectangle 70"/>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dirty="0"/>
          </a:p>
        </p:txBody>
      </p:sp>
    </p:spTree>
    <p:extLst>
      <p:ext uri="{BB962C8B-B14F-4D97-AF65-F5344CB8AC3E}">
        <p14:creationId xmlns:p14="http://schemas.microsoft.com/office/powerpoint/2010/main" val="24667646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710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sp>
        <p:nvSpPr>
          <p:cNvPr id="47109"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dirty="0"/>
          </a:p>
        </p:txBody>
      </p:sp>
      <p:sp>
        <p:nvSpPr>
          <p:cNvPr id="47110"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47111"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7112"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47113"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7115" name="Group 11"/>
            <p:cNvGrpSpPr>
              <a:grpSpLocks/>
            </p:cNvGrpSpPr>
            <p:nvPr/>
          </p:nvGrpSpPr>
          <p:grpSpPr bwMode="auto">
            <a:xfrm>
              <a:off x="2471" y="8384"/>
              <a:ext cx="960" cy="1077"/>
              <a:chOff x="1851" y="8591"/>
              <a:chExt cx="1133" cy="1270"/>
            </a:xfrm>
          </p:grpSpPr>
          <p:grpSp>
            <p:nvGrpSpPr>
              <p:cNvPr id="47168" name="Group 12"/>
              <p:cNvGrpSpPr>
                <a:grpSpLocks noChangeAspect="1"/>
              </p:cNvGrpSpPr>
              <p:nvPr/>
            </p:nvGrpSpPr>
            <p:grpSpPr bwMode="auto">
              <a:xfrm>
                <a:off x="2026" y="8591"/>
                <a:ext cx="657" cy="680"/>
                <a:chOff x="2925" y="799"/>
                <a:chExt cx="1970" cy="2041"/>
              </a:xfrm>
            </p:grpSpPr>
            <p:sp>
              <p:nvSpPr>
                <p:cNvPr id="47170"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1"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2"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3"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74"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75"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76"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77"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7169"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7116" name="Group 22"/>
            <p:cNvGrpSpPr>
              <a:grpSpLocks/>
            </p:cNvGrpSpPr>
            <p:nvPr/>
          </p:nvGrpSpPr>
          <p:grpSpPr bwMode="auto">
            <a:xfrm>
              <a:off x="3400" y="8309"/>
              <a:ext cx="713" cy="1154"/>
              <a:chOff x="3039" y="8502"/>
              <a:chExt cx="842" cy="1363"/>
            </a:xfrm>
          </p:grpSpPr>
          <p:grpSp>
            <p:nvGrpSpPr>
              <p:cNvPr id="47155" name="Group 23"/>
              <p:cNvGrpSpPr>
                <a:grpSpLocks noChangeAspect="1"/>
              </p:cNvGrpSpPr>
              <p:nvPr/>
            </p:nvGrpSpPr>
            <p:grpSpPr bwMode="auto">
              <a:xfrm>
                <a:off x="3074" y="8502"/>
                <a:ext cx="662" cy="772"/>
                <a:chOff x="3696" y="2205"/>
                <a:chExt cx="1361" cy="1588"/>
              </a:xfrm>
            </p:grpSpPr>
            <p:sp>
              <p:nvSpPr>
                <p:cNvPr id="47157"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8"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9"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0"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1"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2"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63"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64"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65"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66" name="Freeform 33"/>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7167"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7156"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7117" name="Group 36"/>
            <p:cNvGrpSpPr>
              <a:grpSpLocks/>
            </p:cNvGrpSpPr>
            <p:nvPr/>
          </p:nvGrpSpPr>
          <p:grpSpPr bwMode="auto">
            <a:xfrm>
              <a:off x="4246" y="8322"/>
              <a:ext cx="702" cy="1140"/>
              <a:chOff x="4037" y="8518"/>
              <a:chExt cx="829" cy="1346"/>
            </a:xfrm>
          </p:grpSpPr>
          <p:grpSp>
            <p:nvGrpSpPr>
              <p:cNvPr id="47143" name="Group 37"/>
              <p:cNvGrpSpPr>
                <a:grpSpLocks noChangeAspect="1"/>
              </p:cNvGrpSpPr>
              <p:nvPr/>
            </p:nvGrpSpPr>
            <p:grpSpPr bwMode="auto">
              <a:xfrm>
                <a:off x="4096" y="8518"/>
                <a:ext cx="605" cy="861"/>
                <a:chOff x="4105" y="216"/>
                <a:chExt cx="1270" cy="1808"/>
              </a:xfrm>
            </p:grpSpPr>
            <p:sp>
              <p:nvSpPr>
                <p:cNvPr id="47145"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6"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7"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48"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9"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50"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51"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52" name="AutoShape 45"/>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7153"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54"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7144"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7118" name="Group 49"/>
            <p:cNvGrpSpPr>
              <a:grpSpLocks/>
            </p:cNvGrpSpPr>
            <p:nvPr/>
          </p:nvGrpSpPr>
          <p:grpSpPr bwMode="auto">
            <a:xfrm>
              <a:off x="5098" y="8373"/>
              <a:ext cx="843" cy="1088"/>
              <a:chOff x="4955" y="8577"/>
              <a:chExt cx="997" cy="1285"/>
            </a:xfrm>
          </p:grpSpPr>
          <p:grpSp>
            <p:nvGrpSpPr>
              <p:cNvPr id="47130" name="Group 50"/>
              <p:cNvGrpSpPr>
                <a:grpSpLocks noChangeAspect="1"/>
              </p:cNvGrpSpPr>
              <p:nvPr/>
            </p:nvGrpSpPr>
            <p:grpSpPr bwMode="auto">
              <a:xfrm>
                <a:off x="5092" y="8577"/>
                <a:ext cx="606" cy="804"/>
                <a:chOff x="4105" y="339"/>
                <a:chExt cx="1270" cy="1685"/>
              </a:xfrm>
            </p:grpSpPr>
            <p:sp>
              <p:nvSpPr>
                <p:cNvPr id="47132"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3"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4"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35"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6"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37"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38"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39" name="AutoShape 58"/>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7140"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41"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7142"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7131"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7119" name="Group 63"/>
            <p:cNvGrpSpPr>
              <a:grpSpLocks/>
            </p:cNvGrpSpPr>
            <p:nvPr/>
          </p:nvGrpSpPr>
          <p:grpSpPr bwMode="auto">
            <a:xfrm>
              <a:off x="1749" y="8384"/>
              <a:ext cx="841" cy="1078"/>
              <a:chOff x="998" y="8591"/>
              <a:chExt cx="993" cy="1273"/>
            </a:xfrm>
          </p:grpSpPr>
          <p:grpSp>
            <p:nvGrpSpPr>
              <p:cNvPr id="47120" name="Group 64"/>
              <p:cNvGrpSpPr>
                <a:grpSpLocks noChangeAspect="1"/>
              </p:cNvGrpSpPr>
              <p:nvPr/>
            </p:nvGrpSpPr>
            <p:grpSpPr bwMode="auto">
              <a:xfrm>
                <a:off x="1203" y="8591"/>
                <a:ext cx="467" cy="680"/>
                <a:chOff x="4105" y="216"/>
                <a:chExt cx="1086" cy="1581"/>
              </a:xfrm>
            </p:grpSpPr>
            <p:sp>
              <p:nvSpPr>
                <p:cNvPr id="47122"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3"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4"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25"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6"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27"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28"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29" name="AutoShape 72"/>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7121"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24658053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0179"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0180"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0181"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0182"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0183"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0184"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0186" name="Group 11"/>
            <p:cNvGrpSpPr>
              <a:grpSpLocks/>
            </p:cNvGrpSpPr>
            <p:nvPr/>
          </p:nvGrpSpPr>
          <p:grpSpPr bwMode="auto">
            <a:xfrm>
              <a:off x="2471" y="8384"/>
              <a:ext cx="960" cy="1077"/>
              <a:chOff x="1851" y="8591"/>
              <a:chExt cx="1133" cy="1270"/>
            </a:xfrm>
          </p:grpSpPr>
          <p:grpSp>
            <p:nvGrpSpPr>
              <p:cNvPr id="50239" name="Group 12"/>
              <p:cNvGrpSpPr>
                <a:grpSpLocks noChangeAspect="1"/>
              </p:cNvGrpSpPr>
              <p:nvPr/>
            </p:nvGrpSpPr>
            <p:grpSpPr bwMode="auto">
              <a:xfrm>
                <a:off x="2026" y="8591"/>
                <a:ext cx="657" cy="680"/>
                <a:chOff x="2925" y="799"/>
                <a:chExt cx="1970" cy="2041"/>
              </a:xfrm>
            </p:grpSpPr>
            <p:sp>
              <p:nvSpPr>
                <p:cNvPr id="50241"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2"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3"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4"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45"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46"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47"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48"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0240"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0187" name="Group 22"/>
            <p:cNvGrpSpPr>
              <a:grpSpLocks/>
            </p:cNvGrpSpPr>
            <p:nvPr/>
          </p:nvGrpSpPr>
          <p:grpSpPr bwMode="auto">
            <a:xfrm>
              <a:off x="3400" y="8309"/>
              <a:ext cx="713" cy="1154"/>
              <a:chOff x="3039" y="8502"/>
              <a:chExt cx="842" cy="1363"/>
            </a:xfrm>
          </p:grpSpPr>
          <p:grpSp>
            <p:nvGrpSpPr>
              <p:cNvPr id="50226" name="Group 23"/>
              <p:cNvGrpSpPr>
                <a:grpSpLocks noChangeAspect="1"/>
              </p:cNvGrpSpPr>
              <p:nvPr/>
            </p:nvGrpSpPr>
            <p:grpSpPr bwMode="auto">
              <a:xfrm>
                <a:off x="3074" y="8502"/>
                <a:ext cx="662" cy="772"/>
                <a:chOff x="3696" y="2205"/>
                <a:chExt cx="1361" cy="1588"/>
              </a:xfrm>
            </p:grpSpPr>
            <p:sp>
              <p:nvSpPr>
                <p:cNvPr id="50228"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29"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30"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1"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2"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3"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34"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35"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36"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37"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0238"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0227"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0188" name="Group 36"/>
            <p:cNvGrpSpPr>
              <a:grpSpLocks/>
            </p:cNvGrpSpPr>
            <p:nvPr/>
          </p:nvGrpSpPr>
          <p:grpSpPr bwMode="auto">
            <a:xfrm>
              <a:off x="4246" y="8322"/>
              <a:ext cx="702" cy="1140"/>
              <a:chOff x="4037" y="8518"/>
              <a:chExt cx="829" cy="1346"/>
            </a:xfrm>
          </p:grpSpPr>
          <p:grpSp>
            <p:nvGrpSpPr>
              <p:cNvPr id="50214" name="Group 37"/>
              <p:cNvGrpSpPr>
                <a:grpSpLocks noChangeAspect="1"/>
              </p:cNvGrpSpPr>
              <p:nvPr/>
            </p:nvGrpSpPr>
            <p:grpSpPr bwMode="auto">
              <a:xfrm>
                <a:off x="4096" y="8518"/>
                <a:ext cx="605" cy="861"/>
                <a:chOff x="4105" y="216"/>
                <a:chExt cx="1270" cy="1808"/>
              </a:xfrm>
            </p:grpSpPr>
            <p:sp>
              <p:nvSpPr>
                <p:cNvPr id="50216"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7"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8"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19"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20"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21"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22"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23"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0224"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25"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0215"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0189" name="Group 49"/>
            <p:cNvGrpSpPr>
              <a:grpSpLocks/>
            </p:cNvGrpSpPr>
            <p:nvPr/>
          </p:nvGrpSpPr>
          <p:grpSpPr bwMode="auto">
            <a:xfrm>
              <a:off x="5098" y="8373"/>
              <a:ext cx="843" cy="1088"/>
              <a:chOff x="4955" y="8577"/>
              <a:chExt cx="997" cy="1285"/>
            </a:xfrm>
          </p:grpSpPr>
          <p:grpSp>
            <p:nvGrpSpPr>
              <p:cNvPr id="50201" name="Group 50"/>
              <p:cNvGrpSpPr>
                <a:grpSpLocks noChangeAspect="1"/>
              </p:cNvGrpSpPr>
              <p:nvPr/>
            </p:nvGrpSpPr>
            <p:grpSpPr bwMode="auto">
              <a:xfrm>
                <a:off x="5092" y="8577"/>
                <a:ext cx="606" cy="804"/>
                <a:chOff x="4105" y="339"/>
                <a:chExt cx="1270" cy="1685"/>
              </a:xfrm>
            </p:grpSpPr>
            <p:sp>
              <p:nvSpPr>
                <p:cNvPr id="50203"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4"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5"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06"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7"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08"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09"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10"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0211"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12"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0213"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0202"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0190" name="Group 63"/>
            <p:cNvGrpSpPr>
              <a:grpSpLocks/>
            </p:cNvGrpSpPr>
            <p:nvPr/>
          </p:nvGrpSpPr>
          <p:grpSpPr bwMode="auto">
            <a:xfrm>
              <a:off x="1749" y="8384"/>
              <a:ext cx="841" cy="1078"/>
              <a:chOff x="998" y="8591"/>
              <a:chExt cx="993" cy="1273"/>
            </a:xfrm>
          </p:grpSpPr>
          <p:grpSp>
            <p:nvGrpSpPr>
              <p:cNvPr id="50191" name="Group 64"/>
              <p:cNvGrpSpPr>
                <a:grpSpLocks noChangeAspect="1"/>
              </p:cNvGrpSpPr>
              <p:nvPr/>
            </p:nvGrpSpPr>
            <p:grpSpPr bwMode="auto">
              <a:xfrm>
                <a:off x="1203" y="8591"/>
                <a:ext cx="467" cy="680"/>
                <a:chOff x="4105" y="216"/>
                <a:chExt cx="1086" cy="1581"/>
              </a:xfrm>
            </p:grpSpPr>
            <p:sp>
              <p:nvSpPr>
                <p:cNvPr id="50193"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4"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5"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196"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7"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198"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199"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00"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0192"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74" name="Picture 8"/>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a:off x="192969" y="260648"/>
            <a:ext cx="8771519" cy="62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6880840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710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sp>
        <p:nvSpPr>
          <p:cNvPr id="47109"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dirty="0"/>
          </a:p>
        </p:txBody>
      </p:sp>
      <p:sp>
        <p:nvSpPr>
          <p:cNvPr id="47110"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47111"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7112"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47113"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7115" name="Group 11"/>
            <p:cNvGrpSpPr>
              <a:grpSpLocks/>
            </p:cNvGrpSpPr>
            <p:nvPr/>
          </p:nvGrpSpPr>
          <p:grpSpPr bwMode="auto">
            <a:xfrm>
              <a:off x="2471" y="8384"/>
              <a:ext cx="960" cy="1077"/>
              <a:chOff x="1851" y="8591"/>
              <a:chExt cx="1133" cy="1270"/>
            </a:xfrm>
          </p:grpSpPr>
          <p:grpSp>
            <p:nvGrpSpPr>
              <p:cNvPr id="47168" name="Group 12"/>
              <p:cNvGrpSpPr>
                <a:grpSpLocks noChangeAspect="1"/>
              </p:cNvGrpSpPr>
              <p:nvPr/>
            </p:nvGrpSpPr>
            <p:grpSpPr bwMode="auto">
              <a:xfrm>
                <a:off x="2026" y="8591"/>
                <a:ext cx="657" cy="680"/>
                <a:chOff x="2925" y="799"/>
                <a:chExt cx="1970" cy="2041"/>
              </a:xfrm>
            </p:grpSpPr>
            <p:sp>
              <p:nvSpPr>
                <p:cNvPr id="47170"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1"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2"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3"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74"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75"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76"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77"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7169"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7116" name="Group 22"/>
            <p:cNvGrpSpPr>
              <a:grpSpLocks/>
            </p:cNvGrpSpPr>
            <p:nvPr/>
          </p:nvGrpSpPr>
          <p:grpSpPr bwMode="auto">
            <a:xfrm>
              <a:off x="3400" y="8309"/>
              <a:ext cx="713" cy="1154"/>
              <a:chOff x="3039" y="8502"/>
              <a:chExt cx="842" cy="1363"/>
            </a:xfrm>
          </p:grpSpPr>
          <p:grpSp>
            <p:nvGrpSpPr>
              <p:cNvPr id="47155" name="Group 23"/>
              <p:cNvGrpSpPr>
                <a:grpSpLocks noChangeAspect="1"/>
              </p:cNvGrpSpPr>
              <p:nvPr/>
            </p:nvGrpSpPr>
            <p:grpSpPr bwMode="auto">
              <a:xfrm>
                <a:off x="3074" y="8502"/>
                <a:ext cx="662" cy="772"/>
                <a:chOff x="3696" y="2205"/>
                <a:chExt cx="1361" cy="1588"/>
              </a:xfrm>
            </p:grpSpPr>
            <p:sp>
              <p:nvSpPr>
                <p:cNvPr id="47157"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8"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9"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0"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1"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2"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63"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64"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65"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66" name="Freeform 33"/>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7167"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7156"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7117" name="Group 36"/>
            <p:cNvGrpSpPr>
              <a:grpSpLocks/>
            </p:cNvGrpSpPr>
            <p:nvPr/>
          </p:nvGrpSpPr>
          <p:grpSpPr bwMode="auto">
            <a:xfrm>
              <a:off x="4246" y="8322"/>
              <a:ext cx="702" cy="1140"/>
              <a:chOff x="4037" y="8518"/>
              <a:chExt cx="829" cy="1346"/>
            </a:xfrm>
          </p:grpSpPr>
          <p:grpSp>
            <p:nvGrpSpPr>
              <p:cNvPr id="47143" name="Group 37"/>
              <p:cNvGrpSpPr>
                <a:grpSpLocks noChangeAspect="1"/>
              </p:cNvGrpSpPr>
              <p:nvPr/>
            </p:nvGrpSpPr>
            <p:grpSpPr bwMode="auto">
              <a:xfrm>
                <a:off x="4096" y="8518"/>
                <a:ext cx="605" cy="861"/>
                <a:chOff x="4105" y="216"/>
                <a:chExt cx="1270" cy="1808"/>
              </a:xfrm>
            </p:grpSpPr>
            <p:sp>
              <p:nvSpPr>
                <p:cNvPr id="47145"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6"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7"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48"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9"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50"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51"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52" name="AutoShape 45"/>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7153"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54"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7144"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7118" name="Group 49"/>
            <p:cNvGrpSpPr>
              <a:grpSpLocks/>
            </p:cNvGrpSpPr>
            <p:nvPr/>
          </p:nvGrpSpPr>
          <p:grpSpPr bwMode="auto">
            <a:xfrm>
              <a:off x="5098" y="8373"/>
              <a:ext cx="843" cy="1088"/>
              <a:chOff x="4955" y="8577"/>
              <a:chExt cx="997" cy="1285"/>
            </a:xfrm>
          </p:grpSpPr>
          <p:grpSp>
            <p:nvGrpSpPr>
              <p:cNvPr id="47130" name="Group 50"/>
              <p:cNvGrpSpPr>
                <a:grpSpLocks noChangeAspect="1"/>
              </p:cNvGrpSpPr>
              <p:nvPr/>
            </p:nvGrpSpPr>
            <p:grpSpPr bwMode="auto">
              <a:xfrm>
                <a:off x="5092" y="8577"/>
                <a:ext cx="606" cy="804"/>
                <a:chOff x="4105" y="339"/>
                <a:chExt cx="1270" cy="1685"/>
              </a:xfrm>
            </p:grpSpPr>
            <p:sp>
              <p:nvSpPr>
                <p:cNvPr id="47132"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3"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4"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35"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6"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37"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38"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39" name="AutoShape 58"/>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7140"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41"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7142"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7131"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7119" name="Group 63"/>
            <p:cNvGrpSpPr>
              <a:grpSpLocks/>
            </p:cNvGrpSpPr>
            <p:nvPr/>
          </p:nvGrpSpPr>
          <p:grpSpPr bwMode="auto">
            <a:xfrm>
              <a:off x="1749" y="8384"/>
              <a:ext cx="841" cy="1078"/>
              <a:chOff x="998" y="8591"/>
              <a:chExt cx="993" cy="1273"/>
            </a:xfrm>
          </p:grpSpPr>
          <p:grpSp>
            <p:nvGrpSpPr>
              <p:cNvPr id="47120" name="Group 64"/>
              <p:cNvGrpSpPr>
                <a:grpSpLocks noChangeAspect="1"/>
              </p:cNvGrpSpPr>
              <p:nvPr/>
            </p:nvGrpSpPr>
            <p:grpSpPr bwMode="auto">
              <a:xfrm>
                <a:off x="1203" y="8591"/>
                <a:ext cx="467" cy="680"/>
                <a:chOff x="4105" y="216"/>
                <a:chExt cx="1086" cy="1581"/>
              </a:xfrm>
            </p:grpSpPr>
            <p:sp>
              <p:nvSpPr>
                <p:cNvPr id="47122"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3"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4"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25"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6"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27"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28"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29" name="AutoShape 72"/>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7121"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14201699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894231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120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222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2229"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2230"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2231" name="Rectangle 7"/>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2232" name="Group 8"/>
          <p:cNvGrpSpPr>
            <a:grpSpLocks/>
          </p:cNvGrpSpPr>
          <p:nvPr/>
        </p:nvGrpSpPr>
        <p:grpSpPr bwMode="auto">
          <a:xfrm>
            <a:off x="395288" y="4941888"/>
            <a:ext cx="5043487" cy="1582737"/>
            <a:chOff x="1655" y="8119"/>
            <a:chExt cx="4286" cy="1344"/>
          </a:xfrm>
        </p:grpSpPr>
        <p:sp>
          <p:nvSpPr>
            <p:cNvPr id="69120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2234" name="Group 10"/>
            <p:cNvGrpSpPr>
              <a:grpSpLocks/>
            </p:cNvGrpSpPr>
            <p:nvPr/>
          </p:nvGrpSpPr>
          <p:grpSpPr bwMode="auto">
            <a:xfrm>
              <a:off x="2471" y="8384"/>
              <a:ext cx="960" cy="1077"/>
              <a:chOff x="1851" y="8591"/>
              <a:chExt cx="1133" cy="1270"/>
            </a:xfrm>
          </p:grpSpPr>
          <p:grpSp>
            <p:nvGrpSpPr>
              <p:cNvPr id="52287" name="Group 11"/>
              <p:cNvGrpSpPr>
                <a:grpSpLocks noChangeAspect="1"/>
              </p:cNvGrpSpPr>
              <p:nvPr/>
            </p:nvGrpSpPr>
            <p:grpSpPr bwMode="auto">
              <a:xfrm>
                <a:off x="2026" y="8591"/>
                <a:ext cx="657" cy="680"/>
                <a:chOff x="2925" y="799"/>
                <a:chExt cx="1970" cy="2041"/>
              </a:xfrm>
            </p:grpSpPr>
            <p:sp>
              <p:nvSpPr>
                <p:cNvPr id="52289"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0"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1"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2"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93"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94"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95"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96"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2288"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2235" name="Group 21"/>
            <p:cNvGrpSpPr>
              <a:grpSpLocks/>
            </p:cNvGrpSpPr>
            <p:nvPr/>
          </p:nvGrpSpPr>
          <p:grpSpPr bwMode="auto">
            <a:xfrm>
              <a:off x="3400" y="8309"/>
              <a:ext cx="713" cy="1154"/>
              <a:chOff x="3039" y="8502"/>
              <a:chExt cx="842" cy="1363"/>
            </a:xfrm>
          </p:grpSpPr>
          <p:grpSp>
            <p:nvGrpSpPr>
              <p:cNvPr id="52274" name="Group 22"/>
              <p:cNvGrpSpPr>
                <a:grpSpLocks noChangeAspect="1"/>
              </p:cNvGrpSpPr>
              <p:nvPr/>
            </p:nvGrpSpPr>
            <p:grpSpPr bwMode="auto">
              <a:xfrm>
                <a:off x="3074" y="8502"/>
                <a:ext cx="662" cy="772"/>
                <a:chOff x="3696" y="2205"/>
                <a:chExt cx="1361" cy="1588"/>
              </a:xfrm>
            </p:grpSpPr>
            <p:sp>
              <p:nvSpPr>
                <p:cNvPr id="52276"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77"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78"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79"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0"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1"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82"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83"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84"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85"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2286"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2275"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2236" name="Group 35"/>
            <p:cNvGrpSpPr>
              <a:grpSpLocks/>
            </p:cNvGrpSpPr>
            <p:nvPr/>
          </p:nvGrpSpPr>
          <p:grpSpPr bwMode="auto">
            <a:xfrm>
              <a:off x="4246" y="8322"/>
              <a:ext cx="702" cy="1140"/>
              <a:chOff x="4037" y="8518"/>
              <a:chExt cx="829" cy="1346"/>
            </a:xfrm>
          </p:grpSpPr>
          <p:grpSp>
            <p:nvGrpSpPr>
              <p:cNvPr id="52262" name="Group 36"/>
              <p:cNvGrpSpPr>
                <a:grpSpLocks noChangeAspect="1"/>
              </p:cNvGrpSpPr>
              <p:nvPr/>
            </p:nvGrpSpPr>
            <p:grpSpPr bwMode="auto">
              <a:xfrm>
                <a:off x="4096" y="8518"/>
                <a:ext cx="605" cy="861"/>
                <a:chOff x="4105" y="216"/>
                <a:chExt cx="1270" cy="1808"/>
              </a:xfrm>
            </p:grpSpPr>
            <p:sp>
              <p:nvSpPr>
                <p:cNvPr id="52264"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5"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6"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67"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8"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69"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70"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71"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2272"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73"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2263"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2237" name="Group 48"/>
            <p:cNvGrpSpPr>
              <a:grpSpLocks/>
            </p:cNvGrpSpPr>
            <p:nvPr/>
          </p:nvGrpSpPr>
          <p:grpSpPr bwMode="auto">
            <a:xfrm>
              <a:off x="5098" y="8373"/>
              <a:ext cx="843" cy="1088"/>
              <a:chOff x="4955" y="8577"/>
              <a:chExt cx="997" cy="1285"/>
            </a:xfrm>
          </p:grpSpPr>
          <p:grpSp>
            <p:nvGrpSpPr>
              <p:cNvPr id="52249" name="Group 49"/>
              <p:cNvGrpSpPr>
                <a:grpSpLocks noChangeAspect="1"/>
              </p:cNvGrpSpPr>
              <p:nvPr/>
            </p:nvGrpSpPr>
            <p:grpSpPr bwMode="auto">
              <a:xfrm>
                <a:off x="5092" y="8577"/>
                <a:ext cx="606" cy="804"/>
                <a:chOff x="4105" y="339"/>
                <a:chExt cx="1270" cy="1685"/>
              </a:xfrm>
            </p:grpSpPr>
            <p:sp>
              <p:nvSpPr>
                <p:cNvPr id="52251"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2"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3"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54"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5"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56"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57"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58"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2259"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60"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2261"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2250"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2238" name="Group 62"/>
            <p:cNvGrpSpPr>
              <a:grpSpLocks/>
            </p:cNvGrpSpPr>
            <p:nvPr/>
          </p:nvGrpSpPr>
          <p:grpSpPr bwMode="auto">
            <a:xfrm>
              <a:off x="1749" y="8384"/>
              <a:ext cx="841" cy="1078"/>
              <a:chOff x="998" y="8591"/>
              <a:chExt cx="993" cy="1273"/>
            </a:xfrm>
          </p:grpSpPr>
          <p:grpSp>
            <p:nvGrpSpPr>
              <p:cNvPr id="52239" name="Group 63"/>
              <p:cNvGrpSpPr>
                <a:grpSpLocks noChangeAspect="1"/>
              </p:cNvGrpSpPr>
              <p:nvPr/>
            </p:nvGrpSpPr>
            <p:grpSpPr bwMode="auto">
              <a:xfrm>
                <a:off x="1203" y="8591"/>
                <a:ext cx="467" cy="680"/>
                <a:chOff x="4105" y="216"/>
                <a:chExt cx="1086" cy="1581"/>
              </a:xfrm>
            </p:grpSpPr>
            <p:sp>
              <p:nvSpPr>
                <p:cNvPr id="52241"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2"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3"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44"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5"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46"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47"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48"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2240"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2142365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325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3"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325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3256"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3258" name="Group 10"/>
            <p:cNvGrpSpPr>
              <a:grpSpLocks/>
            </p:cNvGrpSpPr>
            <p:nvPr/>
          </p:nvGrpSpPr>
          <p:grpSpPr bwMode="auto">
            <a:xfrm>
              <a:off x="2471" y="8384"/>
              <a:ext cx="960" cy="1077"/>
              <a:chOff x="1851" y="8591"/>
              <a:chExt cx="1133" cy="1270"/>
            </a:xfrm>
          </p:grpSpPr>
          <p:grpSp>
            <p:nvGrpSpPr>
              <p:cNvPr id="53311" name="Group 11"/>
              <p:cNvGrpSpPr>
                <a:grpSpLocks noChangeAspect="1"/>
              </p:cNvGrpSpPr>
              <p:nvPr/>
            </p:nvGrpSpPr>
            <p:grpSpPr bwMode="auto">
              <a:xfrm>
                <a:off x="2026" y="8591"/>
                <a:ext cx="657" cy="680"/>
                <a:chOff x="2925" y="799"/>
                <a:chExt cx="1970" cy="2041"/>
              </a:xfrm>
            </p:grpSpPr>
            <p:sp>
              <p:nvSpPr>
                <p:cNvPr id="53313"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4"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5"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6"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7"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8"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9"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0"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2"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3259" name="Group 21"/>
            <p:cNvGrpSpPr>
              <a:grpSpLocks/>
            </p:cNvGrpSpPr>
            <p:nvPr/>
          </p:nvGrpSpPr>
          <p:grpSpPr bwMode="auto">
            <a:xfrm>
              <a:off x="3400" y="8309"/>
              <a:ext cx="713" cy="1154"/>
              <a:chOff x="3039" y="8502"/>
              <a:chExt cx="842" cy="1363"/>
            </a:xfrm>
          </p:grpSpPr>
          <p:grpSp>
            <p:nvGrpSpPr>
              <p:cNvPr id="53298" name="Group 22"/>
              <p:cNvGrpSpPr>
                <a:grpSpLocks noChangeAspect="1"/>
              </p:cNvGrpSpPr>
              <p:nvPr/>
            </p:nvGrpSpPr>
            <p:grpSpPr bwMode="auto">
              <a:xfrm>
                <a:off x="3074" y="8502"/>
                <a:ext cx="662" cy="772"/>
                <a:chOff x="3696" y="2205"/>
                <a:chExt cx="1361" cy="1588"/>
              </a:xfrm>
            </p:grpSpPr>
            <p:sp>
              <p:nvSpPr>
                <p:cNvPr id="53300"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1"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2"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3"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4"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5"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06"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07"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8"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9"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0"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299"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3260" name="Group 35"/>
            <p:cNvGrpSpPr>
              <a:grpSpLocks/>
            </p:cNvGrpSpPr>
            <p:nvPr/>
          </p:nvGrpSpPr>
          <p:grpSpPr bwMode="auto">
            <a:xfrm>
              <a:off x="4246" y="8322"/>
              <a:ext cx="702" cy="1140"/>
              <a:chOff x="4037" y="8518"/>
              <a:chExt cx="829" cy="1346"/>
            </a:xfrm>
          </p:grpSpPr>
          <p:grpSp>
            <p:nvGrpSpPr>
              <p:cNvPr id="53286" name="Group 36"/>
              <p:cNvGrpSpPr>
                <a:grpSpLocks noChangeAspect="1"/>
              </p:cNvGrpSpPr>
              <p:nvPr/>
            </p:nvGrpSpPr>
            <p:grpSpPr bwMode="auto">
              <a:xfrm>
                <a:off x="4096" y="8518"/>
                <a:ext cx="605" cy="861"/>
                <a:chOff x="4105" y="216"/>
                <a:chExt cx="1270" cy="1808"/>
              </a:xfrm>
            </p:grpSpPr>
            <p:sp>
              <p:nvSpPr>
                <p:cNvPr id="53288"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9"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0"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1"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2"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3"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94"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95"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296"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7"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87"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3261" name="Group 48"/>
            <p:cNvGrpSpPr>
              <a:grpSpLocks/>
            </p:cNvGrpSpPr>
            <p:nvPr/>
          </p:nvGrpSpPr>
          <p:grpSpPr bwMode="auto">
            <a:xfrm>
              <a:off x="5098" y="8373"/>
              <a:ext cx="843" cy="1088"/>
              <a:chOff x="4955" y="8577"/>
              <a:chExt cx="997" cy="1285"/>
            </a:xfrm>
          </p:grpSpPr>
          <p:grpSp>
            <p:nvGrpSpPr>
              <p:cNvPr id="53273" name="Group 49"/>
              <p:cNvGrpSpPr>
                <a:grpSpLocks noChangeAspect="1"/>
              </p:cNvGrpSpPr>
              <p:nvPr/>
            </p:nvGrpSpPr>
            <p:grpSpPr bwMode="auto">
              <a:xfrm>
                <a:off x="5092" y="8577"/>
                <a:ext cx="606" cy="804"/>
                <a:chOff x="4105" y="339"/>
                <a:chExt cx="1270" cy="1685"/>
              </a:xfrm>
            </p:grpSpPr>
            <p:sp>
              <p:nvSpPr>
                <p:cNvPr id="53275"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6"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7"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8"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9"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0"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1"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2"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3283"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84"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85"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74"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3262" name="Group 62"/>
            <p:cNvGrpSpPr>
              <a:grpSpLocks/>
            </p:cNvGrpSpPr>
            <p:nvPr/>
          </p:nvGrpSpPr>
          <p:grpSpPr bwMode="auto">
            <a:xfrm>
              <a:off x="1749" y="8384"/>
              <a:ext cx="841" cy="1078"/>
              <a:chOff x="998" y="8591"/>
              <a:chExt cx="993" cy="1273"/>
            </a:xfrm>
          </p:grpSpPr>
          <p:grpSp>
            <p:nvGrpSpPr>
              <p:cNvPr id="53263" name="Group 63"/>
              <p:cNvGrpSpPr>
                <a:grpSpLocks noChangeAspect="1"/>
              </p:cNvGrpSpPr>
              <p:nvPr/>
            </p:nvGrpSpPr>
            <p:grpSpPr bwMode="auto">
              <a:xfrm>
                <a:off x="1203" y="8591"/>
                <a:ext cx="467" cy="680"/>
                <a:chOff x="4105" y="216"/>
                <a:chExt cx="1086" cy="1581"/>
              </a:xfrm>
            </p:grpSpPr>
            <p:sp>
              <p:nvSpPr>
                <p:cNvPr id="53265"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6"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7"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68"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9"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0"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1"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2"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64"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17694544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6323"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56324"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6325"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6326"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6327"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6329" name="Group 10"/>
            <p:cNvGrpSpPr>
              <a:grpSpLocks/>
            </p:cNvGrpSpPr>
            <p:nvPr/>
          </p:nvGrpSpPr>
          <p:grpSpPr bwMode="auto">
            <a:xfrm>
              <a:off x="2471" y="8384"/>
              <a:ext cx="960" cy="1077"/>
              <a:chOff x="1851" y="8591"/>
              <a:chExt cx="1133" cy="1270"/>
            </a:xfrm>
          </p:grpSpPr>
          <p:grpSp>
            <p:nvGrpSpPr>
              <p:cNvPr id="56382" name="Group 11"/>
              <p:cNvGrpSpPr>
                <a:grpSpLocks noChangeAspect="1"/>
              </p:cNvGrpSpPr>
              <p:nvPr/>
            </p:nvGrpSpPr>
            <p:grpSpPr bwMode="auto">
              <a:xfrm>
                <a:off x="2026" y="8591"/>
                <a:ext cx="657" cy="680"/>
                <a:chOff x="2925" y="799"/>
                <a:chExt cx="1970" cy="2041"/>
              </a:xfrm>
            </p:grpSpPr>
            <p:sp>
              <p:nvSpPr>
                <p:cNvPr id="56384"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5"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6"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7"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88"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89"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90"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91"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6383"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6330" name="Group 21"/>
            <p:cNvGrpSpPr>
              <a:grpSpLocks/>
            </p:cNvGrpSpPr>
            <p:nvPr/>
          </p:nvGrpSpPr>
          <p:grpSpPr bwMode="auto">
            <a:xfrm>
              <a:off x="3400" y="8309"/>
              <a:ext cx="713" cy="1154"/>
              <a:chOff x="3039" y="8502"/>
              <a:chExt cx="842" cy="1363"/>
            </a:xfrm>
          </p:grpSpPr>
          <p:grpSp>
            <p:nvGrpSpPr>
              <p:cNvPr id="56369" name="Group 22"/>
              <p:cNvGrpSpPr>
                <a:grpSpLocks noChangeAspect="1"/>
              </p:cNvGrpSpPr>
              <p:nvPr/>
            </p:nvGrpSpPr>
            <p:grpSpPr bwMode="auto">
              <a:xfrm>
                <a:off x="3074" y="8502"/>
                <a:ext cx="662" cy="772"/>
                <a:chOff x="3696" y="2205"/>
                <a:chExt cx="1361" cy="1588"/>
              </a:xfrm>
            </p:grpSpPr>
            <p:sp>
              <p:nvSpPr>
                <p:cNvPr id="56371"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2"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3"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4"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5"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6"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77"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78"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79"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80"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6381"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6370"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6331" name="Group 35"/>
            <p:cNvGrpSpPr>
              <a:grpSpLocks/>
            </p:cNvGrpSpPr>
            <p:nvPr/>
          </p:nvGrpSpPr>
          <p:grpSpPr bwMode="auto">
            <a:xfrm>
              <a:off x="4246" y="8322"/>
              <a:ext cx="702" cy="1140"/>
              <a:chOff x="4037" y="8518"/>
              <a:chExt cx="829" cy="1346"/>
            </a:xfrm>
          </p:grpSpPr>
          <p:grpSp>
            <p:nvGrpSpPr>
              <p:cNvPr id="56357" name="Group 36"/>
              <p:cNvGrpSpPr>
                <a:grpSpLocks noChangeAspect="1"/>
              </p:cNvGrpSpPr>
              <p:nvPr/>
            </p:nvGrpSpPr>
            <p:grpSpPr bwMode="auto">
              <a:xfrm>
                <a:off x="4096" y="8518"/>
                <a:ext cx="605" cy="861"/>
                <a:chOff x="4105" y="216"/>
                <a:chExt cx="1270" cy="1808"/>
              </a:xfrm>
            </p:grpSpPr>
            <p:sp>
              <p:nvSpPr>
                <p:cNvPr id="56359"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0"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1"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62"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3"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64"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65"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66"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6367"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68"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6358"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6332" name="Group 48"/>
            <p:cNvGrpSpPr>
              <a:grpSpLocks/>
            </p:cNvGrpSpPr>
            <p:nvPr/>
          </p:nvGrpSpPr>
          <p:grpSpPr bwMode="auto">
            <a:xfrm>
              <a:off x="5098" y="8373"/>
              <a:ext cx="843" cy="1088"/>
              <a:chOff x="4955" y="8577"/>
              <a:chExt cx="997" cy="1285"/>
            </a:xfrm>
          </p:grpSpPr>
          <p:grpSp>
            <p:nvGrpSpPr>
              <p:cNvPr id="56344" name="Group 49"/>
              <p:cNvGrpSpPr>
                <a:grpSpLocks noChangeAspect="1"/>
              </p:cNvGrpSpPr>
              <p:nvPr/>
            </p:nvGrpSpPr>
            <p:grpSpPr bwMode="auto">
              <a:xfrm>
                <a:off x="5092" y="8577"/>
                <a:ext cx="606" cy="804"/>
                <a:chOff x="4105" y="339"/>
                <a:chExt cx="1270" cy="1685"/>
              </a:xfrm>
            </p:grpSpPr>
            <p:sp>
              <p:nvSpPr>
                <p:cNvPr id="56346"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7"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8"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49"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50"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51"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52"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53"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6354"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55"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6356"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6345"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6333" name="Group 62"/>
            <p:cNvGrpSpPr>
              <a:grpSpLocks/>
            </p:cNvGrpSpPr>
            <p:nvPr/>
          </p:nvGrpSpPr>
          <p:grpSpPr bwMode="auto">
            <a:xfrm>
              <a:off x="1749" y="8384"/>
              <a:ext cx="841" cy="1078"/>
              <a:chOff x="998" y="8591"/>
              <a:chExt cx="993" cy="1273"/>
            </a:xfrm>
          </p:grpSpPr>
          <p:grpSp>
            <p:nvGrpSpPr>
              <p:cNvPr id="56334" name="Group 63"/>
              <p:cNvGrpSpPr>
                <a:grpSpLocks noChangeAspect="1"/>
              </p:cNvGrpSpPr>
              <p:nvPr/>
            </p:nvGrpSpPr>
            <p:grpSpPr bwMode="auto">
              <a:xfrm>
                <a:off x="1203" y="8591"/>
                <a:ext cx="467" cy="680"/>
                <a:chOff x="4105" y="216"/>
                <a:chExt cx="1086" cy="1581"/>
              </a:xfrm>
            </p:grpSpPr>
            <p:sp>
              <p:nvSpPr>
                <p:cNvPr id="56336"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7"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8"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39"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0"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41"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42"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43"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6335"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73" name="Picture 8"/>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a:off x="192969" y="260648"/>
            <a:ext cx="8771519" cy="62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5501214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a:off x="192969" y="260648"/>
            <a:ext cx="8771519" cy="62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p:cNvSpPr/>
          <p:nvPr/>
        </p:nvSpPr>
        <p:spPr bwMode="auto">
          <a:xfrm>
            <a:off x="0" y="260648"/>
            <a:ext cx="9144000" cy="3456384"/>
          </a:xfrm>
          <a:prstGeom prst="rect">
            <a:avLst/>
          </a:prstGeom>
          <a:gradFill flip="none" rotWithShape="1">
            <a:gsLst>
              <a:gs pos="0">
                <a:schemeClr val="tx1"/>
              </a:gs>
              <a:gs pos="100000">
                <a:schemeClr val="tx1">
                  <a:alpha val="0"/>
                </a:schemeClr>
              </a:gs>
              <a:gs pos="7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4">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5">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82143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a:t>“chimpanzees probably do not understand others in terms of a fully human-like belief–desire psychology” </a:t>
            </a:r>
          </a:p>
          <a:p>
            <a:pPr algn="r"/>
            <a:r>
              <a:rPr lang="en-US" altLang="ja-JP" i="0"/>
              <a:t>(Call and Tomasello 2008)</a:t>
            </a:r>
            <a:endParaRPr lang="en-GB" i="0"/>
          </a:p>
        </p:txBody>
      </p:sp>
    </p:spTree>
    <p:extLst>
      <p:ext uri="{BB962C8B-B14F-4D97-AF65-F5344CB8AC3E}">
        <p14:creationId xmlns:p14="http://schemas.microsoft.com/office/powerpoint/2010/main" val="10345880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5362"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dirty="0"/>
              <a:t>“chimpanzees probably do not understand others in terms of a fully human-like belief–desire psychology” </a:t>
            </a:r>
          </a:p>
          <a:p>
            <a:pPr algn="r"/>
            <a:r>
              <a:rPr lang="en-US" altLang="ja-JP" i="0" dirty="0"/>
              <a:t>(Call and Tomasello 2008)</a:t>
            </a:r>
            <a:endParaRPr lang="en-GB" i="0" dirty="0"/>
          </a:p>
        </p:txBody>
      </p:sp>
    </p:spTree>
    <p:extLst>
      <p:ext uri="{BB962C8B-B14F-4D97-AF65-F5344CB8AC3E}">
        <p14:creationId xmlns:p14="http://schemas.microsoft.com/office/powerpoint/2010/main" val="23929773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6386" name="Rectangle 3"/>
          <p:cNvSpPr>
            <a:spLocks noChangeArrowheads="1"/>
          </p:cNvSpPr>
          <p:nvPr/>
        </p:nvSpPr>
        <p:spPr bwMode="auto">
          <a:xfrm>
            <a:off x="468313" y="3694113"/>
            <a:ext cx="5761037"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our [typical adult humans</a:t>
            </a:r>
            <a:r>
              <a:rPr lang="ja-JP" altLang="en-GB" i="0"/>
              <a:t>’</a:t>
            </a:r>
            <a:r>
              <a:rPr lang="en-GB" altLang="ja-JP" i="0"/>
              <a:t>] fundamental conception of what it is to know that P is itself an explanatory conception […] we think of S</a:t>
            </a:r>
            <a:r>
              <a:rPr lang="ja-JP" altLang="en-GB" i="0"/>
              <a:t>’</a:t>
            </a:r>
            <a:r>
              <a:rPr lang="en-GB" altLang="ja-JP" i="0"/>
              <a:t>s knowledge that P as something that can properly be explained by reference to what S has perceived or remembered or proved or ...</a:t>
            </a:r>
            <a:r>
              <a:rPr lang="ja-JP" altLang="en-GB" i="0"/>
              <a:t>”</a:t>
            </a:r>
            <a:r>
              <a:rPr lang="en-GB" altLang="ja-JP" i="0"/>
              <a:t> </a:t>
            </a:r>
          </a:p>
          <a:p>
            <a:pPr algn="r"/>
            <a:r>
              <a:rPr lang="en-GB" i="0"/>
              <a:t>(Cassam 2007: 356)</a:t>
            </a:r>
          </a:p>
        </p:txBody>
      </p:sp>
      <p:sp>
        <p:nvSpPr>
          <p:cNvPr id="16387"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6388"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300" y="3860800"/>
            <a:ext cx="1571625"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7" descr="tomasello_cutout"/>
          <p:cNvPicPr>
            <a:picLocks noChangeAspect="1" noChangeArrowheads="1"/>
          </p:cNvPicPr>
          <p:nvPr/>
        </p:nvPicPr>
        <p:blipFill>
          <a:blip r:embed="rId4">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8127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325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3"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325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3256"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3258" name="Group 10"/>
            <p:cNvGrpSpPr>
              <a:grpSpLocks/>
            </p:cNvGrpSpPr>
            <p:nvPr/>
          </p:nvGrpSpPr>
          <p:grpSpPr bwMode="auto">
            <a:xfrm>
              <a:off x="2471" y="8384"/>
              <a:ext cx="960" cy="1077"/>
              <a:chOff x="1851" y="8591"/>
              <a:chExt cx="1133" cy="1270"/>
            </a:xfrm>
          </p:grpSpPr>
          <p:grpSp>
            <p:nvGrpSpPr>
              <p:cNvPr id="53311" name="Group 11"/>
              <p:cNvGrpSpPr>
                <a:grpSpLocks noChangeAspect="1"/>
              </p:cNvGrpSpPr>
              <p:nvPr/>
            </p:nvGrpSpPr>
            <p:grpSpPr bwMode="auto">
              <a:xfrm>
                <a:off x="2026" y="8591"/>
                <a:ext cx="657" cy="680"/>
                <a:chOff x="2925" y="799"/>
                <a:chExt cx="1970" cy="2041"/>
              </a:xfrm>
            </p:grpSpPr>
            <p:sp>
              <p:nvSpPr>
                <p:cNvPr id="53313"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4"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5"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6"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7"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8"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9"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0"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2"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3259" name="Group 21"/>
            <p:cNvGrpSpPr>
              <a:grpSpLocks/>
            </p:cNvGrpSpPr>
            <p:nvPr/>
          </p:nvGrpSpPr>
          <p:grpSpPr bwMode="auto">
            <a:xfrm>
              <a:off x="3400" y="8309"/>
              <a:ext cx="713" cy="1154"/>
              <a:chOff x="3039" y="8502"/>
              <a:chExt cx="842" cy="1363"/>
            </a:xfrm>
          </p:grpSpPr>
          <p:grpSp>
            <p:nvGrpSpPr>
              <p:cNvPr id="53298" name="Group 22"/>
              <p:cNvGrpSpPr>
                <a:grpSpLocks noChangeAspect="1"/>
              </p:cNvGrpSpPr>
              <p:nvPr/>
            </p:nvGrpSpPr>
            <p:grpSpPr bwMode="auto">
              <a:xfrm>
                <a:off x="3074" y="8502"/>
                <a:ext cx="662" cy="772"/>
                <a:chOff x="3696" y="2205"/>
                <a:chExt cx="1361" cy="1588"/>
              </a:xfrm>
            </p:grpSpPr>
            <p:sp>
              <p:nvSpPr>
                <p:cNvPr id="53300"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1"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2"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3"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4"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5"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06"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07"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8"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9"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0"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299"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3260" name="Group 35"/>
            <p:cNvGrpSpPr>
              <a:grpSpLocks/>
            </p:cNvGrpSpPr>
            <p:nvPr/>
          </p:nvGrpSpPr>
          <p:grpSpPr bwMode="auto">
            <a:xfrm>
              <a:off x="4246" y="8322"/>
              <a:ext cx="702" cy="1140"/>
              <a:chOff x="4037" y="8518"/>
              <a:chExt cx="829" cy="1346"/>
            </a:xfrm>
          </p:grpSpPr>
          <p:grpSp>
            <p:nvGrpSpPr>
              <p:cNvPr id="53286" name="Group 36"/>
              <p:cNvGrpSpPr>
                <a:grpSpLocks noChangeAspect="1"/>
              </p:cNvGrpSpPr>
              <p:nvPr/>
            </p:nvGrpSpPr>
            <p:grpSpPr bwMode="auto">
              <a:xfrm>
                <a:off x="4096" y="8518"/>
                <a:ext cx="605" cy="861"/>
                <a:chOff x="4105" y="216"/>
                <a:chExt cx="1270" cy="1808"/>
              </a:xfrm>
            </p:grpSpPr>
            <p:sp>
              <p:nvSpPr>
                <p:cNvPr id="53288"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9"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0"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1"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2"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3"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94"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95"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296"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7"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87"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3261" name="Group 48"/>
            <p:cNvGrpSpPr>
              <a:grpSpLocks/>
            </p:cNvGrpSpPr>
            <p:nvPr/>
          </p:nvGrpSpPr>
          <p:grpSpPr bwMode="auto">
            <a:xfrm>
              <a:off x="5098" y="8373"/>
              <a:ext cx="843" cy="1088"/>
              <a:chOff x="4955" y="8577"/>
              <a:chExt cx="997" cy="1285"/>
            </a:xfrm>
          </p:grpSpPr>
          <p:grpSp>
            <p:nvGrpSpPr>
              <p:cNvPr id="53273" name="Group 49"/>
              <p:cNvGrpSpPr>
                <a:grpSpLocks noChangeAspect="1"/>
              </p:cNvGrpSpPr>
              <p:nvPr/>
            </p:nvGrpSpPr>
            <p:grpSpPr bwMode="auto">
              <a:xfrm>
                <a:off x="5092" y="8577"/>
                <a:ext cx="606" cy="804"/>
                <a:chOff x="4105" y="339"/>
                <a:chExt cx="1270" cy="1685"/>
              </a:xfrm>
            </p:grpSpPr>
            <p:sp>
              <p:nvSpPr>
                <p:cNvPr id="53275"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6"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7"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8"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9"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0"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1"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2"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3283"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84"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85"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74"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3262" name="Group 62"/>
            <p:cNvGrpSpPr>
              <a:grpSpLocks/>
            </p:cNvGrpSpPr>
            <p:nvPr/>
          </p:nvGrpSpPr>
          <p:grpSpPr bwMode="auto">
            <a:xfrm>
              <a:off x="1749" y="8384"/>
              <a:ext cx="841" cy="1078"/>
              <a:chOff x="998" y="8591"/>
              <a:chExt cx="993" cy="1273"/>
            </a:xfrm>
          </p:grpSpPr>
          <p:grpSp>
            <p:nvGrpSpPr>
              <p:cNvPr id="53263" name="Group 63"/>
              <p:cNvGrpSpPr>
                <a:grpSpLocks noChangeAspect="1"/>
              </p:cNvGrpSpPr>
              <p:nvPr/>
            </p:nvGrpSpPr>
            <p:grpSpPr bwMode="auto">
              <a:xfrm>
                <a:off x="1203" y="8591"/>
                <a:ext cx="467" cy="680"/>
                <a:chOff x="4105" y="216"/>
                <a:chExt cx="1086" cy="1581"/>
              </a:xfrm>
            </p:grpSpPr>
            <p:sp>
              <p:nvSpPr>
                <p:cNvPr id="53265"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6"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7"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68"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9"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0"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1"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2"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64"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5160181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73"/>
          <p:cNvPicPr>
            <a:picLocks noChangeAspect="1" noChangeArrowheads="1"/>
          </p:cNvPicPr>
          <p:nvPr/>
        </p:nvPicPr>
        <p:blipFill>
          <a:blip r:embed="rId2">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29045565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73"/>
          <p:cNvPicPr>
            <a:picLocks noChangeAspect="1" noChangeArrowheads="1"/>
          </p:cNvPicPr>
          <p:nvPr/>
        </p:nvPicPr>
        <p:blipFill>
          <a:blip r:embed="rId3">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solidFill>
                  <a:schemeClr val="tx1"/>
                </a:solidFill>
              </a:rPr>
              <a:t>source: </a:t>
            </a:r>
            <a:r>
              <a:rPr lang="en-GB" sz="1000" i="0">
                <a:solidFill>
                  <a:schemeClr val="tx1"/>
                </a:solidFill>
              </a:rPr>
              <a:t>Liszkowski et al (2008)</a:t>
            </a:r>
          </a:p>
        </p:txBody>
      </p:sp>
      <p:pic>
        <p:nvPicPr>
          <p:cNvPr id="4" name="Picture 73"/>
          <p:cNvPicPr>
            <a:picLocks noChangeAspect="1" noChangeArrowheads="1"/>
          </p:cNvPicPr>
          <p:nvPr/>
        </p:nvPicPr>
        <p:blipFill>
          <a:blip r:embed="rId3">
            <a:extLst>
              <a:ext uri="{28A0092B-C50C-407E-A947-70E740481C1C}">
                <a14:useLocalDpi xmlns:a14="http://schemas.microsoft.com/office/drawing/2010/main" val="0"/>
              </a:ext>
            </a:extLst>
          </a:blip>
          <a:srcRect l="70444" t="68932" r="11240" b="9349"/>
          <a:stretch>
            <a:fillRect/>
          </a:stretch>
        </p:blipFill>
        <p:spPr bwMode="auto">
          <a:xfrm>
            <a:off x="4219128" y="2461592"/>
            <a:ext cx="5105400" cy="4495800"/>
          </a:xfrm>
          <a:prstGeom prst="rect">
            <a:avLst/>
          </a:prstGeom>
          <a:noFill/>
          <a:ln w="9525">
            <a:solidFill>
              <a:srgbClr val="000000"/>
            </a:solidFill>
            <a:miter lim="800000"/>
            <a:headEnd/>
            <a:tailEnd/>
          </a:ln>
          <a:effectLst>
            <a:glow rad="406400">
              <a:schemeClr val="tx1">
                <a:alpha val="75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0715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rot="21540000">
            <a:off x="3898962" y="828285"/>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1105289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73"/>
          <p:cNvPicPr>
            <a:picLocks noChangeAspect="1" noChangeArrowheads="1"/>
          </p:cNvPicPr>
          <p:nvPr/>
        </p:nvPicPr>
        <p:blipFill>
          <a:blip r:embed="rId2">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38547078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00013"/>
            <a:ext cx="9432925" cy="703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Text Box 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2195095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6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939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9397"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939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9399"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9400" name="Group 8"/>
          <p:cNvGrpSpPr>
            <a:grpSpLocks/>
          </p:cNvGrpSpPr>
          <p:nvPr/>
        </p:nvGrpSpPr>
        <p:grpSpPr bwMode="auto">
          <a:xfrm>
            <a:off x="395288" y="4941888"/>
            <a:ext cx="5043487" cy="1582737"/>
            <a:chOff x="1655" y="8119"/>
            <a:chExt cx="4286" cy="1344"/>
          </a:xfrm>
        </p:grpSpPr>
        <p:sp>
          <p:nvSpPr>
            <p:cNvPr id="70656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9406" name="Group 10"/>
            <p:cNvGrpSpPr>
              <a:grpSpLocks/>
            </p:cNvGrpSpPr>
            <p:nvPr/>
          </p:nvGrpSpPr>
          <p:grpSpPr bwMode="auto">
            <a:xfrm>
              <a:off x="2471" y="8384"/>
              <a:ext cx="960" cy="1077"/>
              <a:chOff x="1851" y="8591"/>
              <a:chExt cx="1133" cy="1270"/>
            </a:xfrm>
          </p:grpSpPr>
          <p:grpSp>
            <p:nvGrpSpPr>
              <p:cNvPr id="59459" name="Group 11"/>
              <p:cNvGrpSpPr>
                <a:grpSpLocks noChangeAspect="1"/>
              </p:cNvGrpSpPr>
              <p:nvPr/>
            </p:nvGrpSpPr>
            <p:grpSpPr bwMode="auto">
              <a:xfrm>
                <a:off x="2026" y="8591"/>
                <a:ext cx="657" cy="680"/>
                <a:chOff x="2925" y="799"/>
                <a:chExt cx="1970" cy="2041"/>
              </a:xfrm>
            </p:grpSpPr>
            <p:sp>
              <p:nvSpPr>
                <p:cNvPr id="59461"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62"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63"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64"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65"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66"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67"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68"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9460"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9407" name="Group 21"/>
            <p:cNvGrpSpPr>
              <a:grpSpLocks/>
            </p:cNvGrpSpPr>
            <p:nvPr/>
          </p:nvGrpSpPr>
          <p:grpSpPr bwMode="auto">
            <a:xfrm>
              <a:off x="3400" y="8309"/>
              <a:ext cx="713" cy="1154"/>
              <a:chOff x="3039" y="8502"/>
              <a:chExt cx="842" cy="1363"/>
            </a:xfrm>
          </p:grpSpPr>
          <p:grpSp>
            <p:nvGrpSpPr>
              <p:cNvPr id="59446" name="Group 22"/>
              <p:cNvGrpSpPr>
                <a:grpSpLocks noChangeAspect="1"/>
              </p:cNvGrpSpPr>
              <p:nvPr/>
            </p:nvGrpSpPr>
            <p:grpSpPr bwMode="auto">
              <a:xfrm>
                <a:off x="3074" y="8502"/>
                <a:ext cx="662" cy="772"/>
                <a:chOff x="3696" y="2205"/>
                <a:chExt cx="1361" cy="1588"/>
              </a:xfrm>
            </p:grpSpPr>
            <p:sp>
              <p:nvSpPr>
                <p:cNvPr id="59448"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9449"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9450"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51"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52"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53"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54"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55"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56"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57"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9458"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9447"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9408" name="Group 35"/>
            <p:cNvGrpSpPr>
              <a:grpSpLocks/>
            </p:cNvGrpSpPr>
            <p:nvPr/>
          </p:nvGrpSpPr>
          <p:grpSpPr bwMode="auto">
            <a:xfrm>
              <a:off x="4246" y="8322"/>
              <a:ext cx="702" cy="1140"/>
              <a:chOff x="4037" y="8518"/>
              <a:chExt cx="829" cy="1346"/>
            </a:xfrm>
          </p:grpSpPr>
          <p:grpSp>
            <p:nvGrpSpPr>
              <p:cNvPr id="59434" name="Group 36"/>
              <p:cNvGrpSpPr>
                <a:grpSpLocks noChangeAspect="1"/>
              </p:cNvGrpSpPr>
              <p:nvPr/>
            </p:nvGrpSpPr>
            <p:grpSpPr bwMode="auto">
              <a:xfrm>
                <a:off x="4096" y="8518"/>
                <a:ext cx="605" cy="861"/>
                <a:chOff x="4105" y="216"/>
                <a:chExt cx="1270" cy="1808"/>
              </a:xfrm>
            </p:grpSpPr>
            <p:sp>
              <p:nvSpPr>
                <p:cNvPr id="59436"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37"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38"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39"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40"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41"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42"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43"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9444"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9445"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9435"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9409" name="Group 48"/>
            <p:cNvGrpSpPr>
              <a:grpSpLocks/>
            </p:cNvGrpSpPr>
            <p:nvPr/>
          </p:nvGrpSpPr>
          <p:grpSpPr bwMode="auto">
            <a:xfrm>
              <a:off x="5098" y="8373"/>
              <a:ext cx="843" cy="1088"/>
              <a:chOff x="4955" y="8577"/>
              <a:chExt cx="997" cy="1285"/>
            </a:xfrm>
          </p:grpSpPr>
          <p:grpSp>
            <p:nvGrpSpPr>
              <p:cNvPr id="59421" name="Group 49"/>
              <p:cNvGrpSpPr>
                <a:grpSpLocks noChangeAspect="1"/>
              </p:cNvGrpSpPr>
              <p:nvPr/>
            </p:nvGrpSpPr>
            <p:grpSpPr bwMode="auto">
              <a:xfrm>
                <a:off x="5092" y="8577"/>
                <a:ext cx="606" cy="804"/>
                <a:chOff x="4105" y="339"/>
                <a:chExt cx="1270" cy="1685"/>
              </a:xfrm>
            </p:grpSpPr>
            <p:sp>
              <p:nvSpPr>
                <p:cNvPr id="59423"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24"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25"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26"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27"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28"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29"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30"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9431"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9432"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9433"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9422"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9410" name="Group 62"/>
            <p:cNvGrpSpPr>
              <a:grpSpLocks/>
            </p:cNvGrpSpPr>
            <p:nvPr/>
          </p:nvGrpSpPr>
          <p:grpSpPr bwMode="auto">
            <a:xfrm>
              <a:off x="1749" y="8384"/>
              <a:ext cx="841" cy="1078"/>
              <a:chOff x="998" y="8591"/>
              <a:chExt cx="993" cy="1273"/>
            </a:xfrm>
          </p:grpSpPr>
          <p:grpSp>
            <p:nvGrpSpPr>
              <p:cNvPr id="59411" name="Group 63"/>
              <p:cNvGrpSpPr>
                <a:grpSpLocks noChangeAspect="1"/>
              </p:cNvGrpSpPr>
              <p:nvPr/>
            </p:nvGrpSpPr>
            <p:grpSpPr bwMode="auto">
              <a:xfrm>
                <a:off x="1203" y="8591"/>
                <a:ext cx="467" cy="680"/>
                <a:chOff x="4105" y="216"/>
                <a:chExt cx="1086" cy="1581"/>
              </a:xfrm>
            </p:grpSpPr>
            <p:sp>
              <p:nvSpPr>
                <p:cNvPr id="59413"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14"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15"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16"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17"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18"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19"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20"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9412"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pic>
        <p:nvPicPr>
          <p:cNvPr id="59401"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2" name="Text Box 75"/>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t>source: </a:t>
            </a:r>
            <a:r>
              <a:rPr lang="en-GB" sz="1000" i="0"/>
              <a:t>Liszkowski et al (2008)</a:t>
            </a:r>
          </a:p>
        </p:txBody>
      </p:sp>
      <p:pic>
        <p:nvPicPr>
          <p:cNvPr id="59403" name="Picture 76"/>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4" name="Picture 77"/>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74821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6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0420"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0421"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0422"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0423"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0424" name="Group 8"/>
          <p:cNvGrpSpPr>
            <a:grpSpLocks/>
          </p:cNvGrpSpPr>
          <p:nvPr/>
        </p:nvGrpSpPr>
        <p:grpSpPr bwMode="auto">
          <a:xfrm>
            <a:off x="395288" y="4941888"/>
            <a:ext cx="5043487" cy="1582737"/>
            <a:chOff x="1655" y="8119"/>
            <a:chExt cx="4286" cy="1344"/>
          </a:xfrm>
        </p:grpSpPr>
        <p:sp>
          <p:nvSpPr>
            <p:cNvPr id="816137"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0433" name="Group 10"/>
            <p:cNvGrpSpPr>
              <a:grpSpLocks/>
            </p:cNvGrpSpPr>
            <p:nvPr/>
          </p:nvGrpSpPr>
          <p:grpSpPr bwMode="auto">
            <a:xfrm>
              <a:off x="2471" y="8384"/>
              <a:ext cx="960" cy="1077"/>
              <a:chOff x="1851" y="8591"/>
              <a:chExt cx="1133" cy="1270"/>
            </a:xfrm>
          </p:grpSpPr>
          <p:grpSp>
            <p:nvGrpSpPr>
              <p:cNvPr id="60486" name="Group 11"/>
              <p:cNvGrpSpPr>
                <a:grpSpLocks noChangeAspect="1"/>
              </p:cNvGrpSpPr>
              <p:nvPr/>
            </p:nvGrpSpPr>
            <p:grpSpPr bwMode="auto">
              <a:xfrm>
                <a:off x="2026" y="8591"/>
                <a:ext cx="657" cy="680"/>
                <a:chOff x="2925" y="799"/>
                <a:chExt cx="1970" cy="2041"/>
              </a:xfrm>
            </p:grpSpPr>
            <p:sp>
              <p:nvSpPr>
                <p:cNvPr id="60488"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89"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90"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91"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92"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93"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94"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95"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0487"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0434" name="Group 21"/>
            <p:cNvGrpSpPr>
              <a:grpSpLocks/>
            </p:cNvGrpSpPr>
            <p:nvPr/>
          </p:nvGrpSpPr>
          <p:grpSpPr bwMode="auto">
            <a:xfrm>
              <a:off x="3400" y="8309"/>
              <a:ext cx="713" cy="1154"/>
              <a:chOff x="3039" y="8502"/>
              <a:chExt cx="842" cy="1363"/>
            </a:xfrm>
          </p:grpSpPr>
          <p:grpSp>
            <p:nvGrpSpPr>
              <p:cNvPr id="60473" name="Group 22"/>
              <p:cNvGrpSpPr>
                <a:grpSpLocks noChangeAspect="1"/>
              </p:cNvGrpSpPr>
              <p:nvPr/>
            </p:nvGrpSpPr>
            <p:grpSpPr bwMode="auto">
              <a:xfrm>
                <a:off x="3074" y="8502"/>
                <a:ext cx="662" cy="772"/>
                <a:chOff x="3696" y="2205"/>
                <a:chExt cx="1361" cy="1588"/>
              </a:xfrm>
            </p:grpSpPr>
            <p:sp>
              <p:nvSpPr>
                <p:cNvPr id="60475"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0476"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0477"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78"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79"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80"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81"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82"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83"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84"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0485"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0474"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0435" name="Group 35"/>
            <p:cNvGrpSpPr>
              <a:grpSpLocks/>
            </p:cNvGrpSpPr>
            <p:nvPr/>
          </p:nvGrpSpPr>
          <p:grpSpPr bwMode="auto">
            <a:xfrm>
              <a:off x="4246" y="8322"/>
              <a:ext cx="702" cy="1140"/>
              <a:chOff x="4037" y="8518"/>
              <a:chExt cx="829" cy="1346"/>
            </a:xfrm>
          </p:grpSpPr>
          <p:grpSp>
            <p:nvGrpSpPr>
              <p:cNvPr id="60461" name="Group 36"/>
              <p:cNvGrpSpPr>
                <a:grpSpLocks noChangeAspect="1"/>
              </p:cNvGrpSpPr>
              <p:nvPr/>
            </p:nvGrpSpPr>
            <p:grpSpPr bwMode="auto">
              <a:xfrm>
                <a:off x="4096" y="8518"/>
                <a:ext cx="605" cy="861"/>
                <a:chOff x="4105" y="216"/>
                <a:chExt cx="1270" cy="1808"/>
              </a:xfrm>
            </p:grpSpPr>
            <p:sp>
              <p:nvSpPr>
                <p:cNvPr id="60463"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64"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65"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66"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67"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68"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69"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70"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0471"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0472"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0462"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0436" name="Group 48"/>
            <p:cNvGrpSpPr>
              <a:grpSpLocks/>
            </p:cNvGrpSpPr>
            <p:nvPr/>
          </p:nvGrpSpPr>
          <p:grpSpPr bwMode="auto">
            <a:xfrm>
              <a:off x="5098" y="8373"/>
              <a:ext cx="843" cy="1088"/>
              <a:chOff x="4955" y="8577"/>
              <a:chExt cx="997" cy="1285"/>
            </a:xfrm>
          </p:grpSpPr>
          <p:grpSp>
            <p:nvGrpSpPr>
              <p:cNvPr id="60448" name="Group 49"/>
              <p:cNvGrpSpPr>
                <a:grpSpLocks noChangeAspect="1"/>
              </p:cNvGrpSpPr>
              <p:nvPr/>
            </p:nvGrpSpPr>
            <p:grpSpPr bwMode="auto">
              <a:xfrm>
                <a:off x="5092" y="8577"/>
                <a:ext cx="606" cy="804"/>
                <a:chOff x="4105" y="339"/>
                <a:chExt cx="1270" cy="1685"/>
              </a:xfrm>
            </p:grpSpPr>
            <p:sp>
              <p:nvSpPr>
                <p:cNvPr id="60450"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51"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52"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53"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54"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55"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56"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57"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0458"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0459"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0460"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0449"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0437" name="Group 62"/>
            <p:cNvGrpSpPr>
              <a:grpSpLocks/>
            </p:cNvGrpSpPr>
            <p:nvPr/>
          </p:nvGrpSpPr>
          <p:grpSpPr bwMode="auto">
            <a:xfrm>
              <a:off x="1749" y="8384"/>
              <a:ext cx="841" cy="1078"/>
              <a:chOff x="998" y="8591"/>
              <a:chExt cx="993" cy="1273"/>
            </a:xfrm>
          </p:grpSpPr>
          <p:grpSp>
            <p:nvGrpSpPr>
              <p:cNvPr id="60438" name="Group 63"/>
              <p:cNvGrpSpPr>
                <a:grpSpLocks noChangeAspect="1"/>
              </p:cNvGrpSpPr>
              <p:nvPr/>
            </p:nvGrpSpPr>
            <p:grpSpPr bwMode="auto">
              <a:xfrm>
                <a:off x="1203" y="8591"/>
                <a:ext cx="467" cy="680"/>
                <a:chOff x="4105" y="216"/>
                <a:chExt cx="1086" cy="1581"/>
              </a:xfrm>
            </p:grpSpPr>
            <p:sp>
              <p:nvSpPr>
                <p:cNvPr id="60440"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41"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42"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43"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44"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45"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46"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47"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0439"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pic>
        <p:nvPicPr>
          <p:cNvPr id="60425"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6" name="Text Box 74"/>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t>source: </a:t>
            </a:r>
            <a:r>
              <a:rPr lang="en-GB" sz="1000" i="0"/>
              <a:t>Liszkowski et al (2008)</a:t>
            </a:r>
          </a:p>
        </p:txBody>
      </p:sp>
      <p:pic>
        <p:nvPicPr>
          <p:cNvPr id="60427" name="Picture 75"/>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8" name="Picture 76"/>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9" name="Text Box 77"/>
          <p:cNvSpPr txBox="1">
            <a:spLocks noChangeArrowheads="1"/>
          </p:cNvSpPr>
          <p:nvPr/>
        </p:nvSpPr>
        <p:spPr bwMode="auto">
          <a:xfrm>
            <a:off x="323850" y="2808288"/>
            <a:ext cx="4176713" cy="17580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ja-JP" altLang="en-GB" i="0" dirty="0"/>
              <a:t>“</a:t>
            </a:r>
            <a:r>
              <a:rPr lang="en-GB" i="0" dirty="0"/>
              <a:t>Helping by informing inextricably involves … an understanding of </a:t>
            </a:r>
            <a:r>
              <a:rPr lang="en-GB" i="0" dirty="0" smtClean="0"/>
              <a:t>others</a:t>
            </a:r>
            <a:r>
              <a:rPr lang="fr-FR" altLang="ja-JP" i="0" dirty="0" smtClean="0"/>
              <a:t>’</a:t>
            </a:r>
            <a:r>
              <a:rPr lang="en-GB" i="0" dirty="0" smtClean="0"/>
              <a:t> </a:t>
            </a:r>
            <a:r>
              <a:rPr lang="en-GB" i="0" dirty="0"/>
              <a:t>goals and … of </a:t>
            </a:r>
            <a:r>
              <a:rPr lang="en-GB" i="0" dirty="0" smtClean="0"/>
              <a:t>others</a:t>
            </a:r>
            <a:r>
              <a:rPr lang="fr-FR" altLang="ja-JP" i="0" dirty="0" smtClean="0"/>
              <a:t>’</a:t>
            </a:r>
            <a:r>
              <a:rPr lang="en-GB" i="0" dirty="0" smtClean="0"/>
              <a:t> </a:t>
            </a:r>
            <a:r>
              <a:rPr lang="en-GB" i="0" dirty="0"/>
              <a:t>ignorance.</a:t>
            </a:r>
            <a:r>
              <a:rPr lang="ja-JP" altLang="en-GB" i="0" dirty="0"/>
              <a:t>”</a:t>
            </a:r>
            <a:endParaRPr lang="en-GB" i="0" dirty="0"/>
          </a:p>
          <a:p>
            <a:pPr algn="r" eaLnBrk="1" hangingPunct="1"/>
            <a:r>
              <a:rPr lang="en-GB" sz="1400" i="0" dirty="0"/>
              <a:t>(Liszkowski, Carpenter &amp; Tomasello 2008: 738-9)</a:t>
            </a:r>
          </a:p>
        </p:txBody>
      </p:sp>
      <p:sp>
        <p:nvSpPr>
          <p:cNvPr id="816206" name="Rectangle 78"/>
          <p:cNvSpPr>
            <a:spLocks noChangeArrowheads="1"/>
          </p:cNvSpPr>
          <p:nvPr/>
        </p:nvSpPr>
        <p:spPr bwMode="auto">
          <a:xfrm>
            <a:off x="0" y="17732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816207" name="Rectangle 79"/>
          <p:cNvSpPr>
            <a:spLocks noChangeArrowheads="1"/>
          </p:cNvSpPr>
          <p:nvPr/>
        </p:nvSpPr>
        <p:spPr bwMode="auto">
          <a:xfrm flipH="1" flipV="1">
            <a:off x="0" y="4579938"/>
            <a:ext cx="54356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endParaRPr>
          </a:p>
        </p:txBody>
      </p:sp>
    </p:spTree>
    <p:extLst>
      <p:ext uri="{BB962C8B-B14F-4D97-AF65-F5344CB8AC3E}">
        <p14:creationId xmlns:p14="http://schemas.microsoft.com/office/powerpoint/2010/main" val="38276060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6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1444"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1445"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1446"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1447"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1448" name="Group 8"/>
          <p:cNvGrpSpPr>
            <a:grpSpLocks/>
          </p:cNvGrpSpPr>
          <p:nvPr/>
        </p:nvGrpSpPr>
        <p:grpSpPr bwMode="auto">
          <a:xfrm>
            <a:off x="395288" y="4941888"/>
            <a:ext cx="5043487" cy="1582737"/>
            <a:chOff x="1655" y="8119"/>
            <a:chExt cx="4286" cy="1344"/>
          </a:xfrm>
        </p:grpSpPr>
        <p:sp>
          <p:nvSpPr>
            <p:cNvPr id="816137"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1459" name="Group 10"/>
            <p:cNvGrpSpPr>
              <a:grpSpLocks/>
            </p:cNvGrpSpPr>
            <p:nvPr/>
          </p:nvGrpSpPr>
          <p:grpSpPr bwMode="auto">
            <a:xfrm>
              <a:off x="2471" y="8384"/>
              <a:ext cx="960" cy="1077"/>
              <a:chOff x="1851" y="8591"/>
              <a:chExt cx="1133" cy="1270"/>
            </a:xfrm>
          </p:grpSpPr>
          <p:grpSp>
            <p:nvGrpSpPr>
              <p:cNvPr id="61512" name="Group 11"/>
              <p:cNvGrpSpPr>
                <a:grpSpLocks noChangeAspect="1"/>
              </p:cNvGrpSpPr>
              <p:nvPr/>
            </p:nvGrpSpPr>
            <p:grpSpPr bwMode="auto">
              <a:xfrm>
                <a:off x="2026" y="8591"/>
                <a:ext cx="657" cy="680"/>
                <a:chOff x="2925" y="799"/>
                <a:chExt cx="1970" cy="2041"/>
              </a:xfrm>
            </p:grpSpPr>
            <p:sp>
              <p:nvSpPr>
                <p:cNvPr id="61514"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15"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16"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17"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518"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519"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520"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521"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1513"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1460" name="Group 21"/>
            <p:cNvGrpSpPr>
              <a:grpSpLocks/>
            </p:cNvGrpSpPr>
            <p:nvPr/>
          </p:nvGrpSpPr>
          <p:grpSpPr bwMode="auto">
            <a:xfrm>
              <a:off x="3400" y="8309"/>
              <a:ext cx="713" cy="1154"/>
              <a:chOff x="3039" y="8502"/>
              <a:chExt cx="842" cy="1363"/>
            </a:xfrm>
          </p:grpSpPr>
          <p:grpSp>
            <p:nvGrpSpPr>
              <p:cNvPr id="61499" name="Group 22"/>
              <p:cNvGrpSpPr>
                <a:grpSpLocks noChangeAspect="1"/>
              </p:cNvGrpSpPr>
              <p:nvPr/>
            </p:nvGrpSpPr>
            <p:grpSpPr bwMode="auto">
              <a:xfrm>
                <a:off x="3074" y="8502"/>
                <a:ext cx="662" cy="772"/>
                <a:chOff x="3696" y="2205"/>
                <a:chExt cx="1361" cy="1588"/>
              </a:xfrm>
            </p:grpSpPr>
            <p:sp>
              <p:nvSpPr>
                <p:cNvPr id="61501"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1502"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1503"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04"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05"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06"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507"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508"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509"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510"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1511"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1500"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1461" name="Group 35"/>
            <p:cNvGrpSpPr>
              <a:grpSpLocks/>
            </p:cNvGrpSpPr>
            <p:nvPr/>
          </p:nvGrpSpPr>
          <p:grpSpPr bwMode="auto">
            <a:xfrm>
              <a:off x="4246" y="8322"/>
              <a:ext cx="702" cy="1140"/>
              <a:chOff x="4037" y="8518"/>
              <a:chExt cx="829" cy="1346"/>
            </a:xfrm>
          </p:grpSpPr>
          <p:grpSp>
            <p:nvGrpSpPr>
              <p:cNvPr id="61487" name="Group 36"/>
              <p:cNvGrpSpPr>
                <a:grpSpLocks noChangeAspect="1"/>
              </p:cNvGrpSpPr>
              <p:nvPr/>
            </p:nvGrpSpPr>
            <p:grpSpPr bwMode="auto">
              <a:xfrm>
                <a:off x="4096" y="8518"/>
                <a:ext cx="605" cy="861"/>
                <a:chOff x="4105" y="216"/>
                <a:chExt cx="1270" cy="1808"/>
              </a:xfrm>
            </p:grpSpPr>
            <p:sp>
              <p:nvSpPr>
                <p:cNvPr id="61489"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90"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91"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492"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93"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494"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495"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496"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1497"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1498"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1488"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1462" name="Group 48"/>
            <p:cNvGrpSpPr>
              <a:grpSpLocks/>
            </p:cNvGrpSpPr>
            <p:nvPr/>
          </p:nvGrpSpPr>
          <p:grpSpPr bwMode="auto">
            <a:xfrm>
              <a:off x="5098" y="8373"/>
              <a:ext cx="843" cy="1088"/>
              <a:chOff x="4955" y="8577"/>
              <a:chExt cx="997" cy="1285"/>
            </a:xfrm>
          </p:grpSpPr>
          <p:grpSp>
            <p:nvGrpSpPr>
              <p:cNvPr id="61474" name="Group 49"/>
              <p:cNvGrpSpPr>
                <a:grpSpLocks noChangeAspect="1"/>
              </p:cNvGrpSpPr>
              <p:nvPr/>
            </p:nvGrpSpPr>
            <p:grpSpPr bwMode="auto">
              <a:xfrm>
                <a:off x="5092" y="8577"/>
                <a:ext cx="606" cy="804"/>
                <a:chOff x="4105" y="339"/>
                <a:chExt cx="1270" cy="1685"/>
              </a:xfrm>
            </p:grpSpPr>
            <p:sp>
              <p:nvSpPr>
                <p:cNvPr id="61476"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77"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78"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479"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80"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481"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482"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483"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1484"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1485"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1486"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1475"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1463" name="Group 62"/>
            <p:cNvGrpSpPr>
              <a:grpSpLocks/>
            </p:cNvGrpSpPr>
            <p:nvPr/>
          </p:nvGrpSpPr>
          <p:grpSpPr bwMode="auto">
            <a:xfrm>
              <a:off x="1749" y="8384"/>
              <a:ext cx="841" cy="1078"/>
              <a:chOff x="998" y="8591"/>
              <a:chExt cx="993" cy="1273"/>
            </a:xfrm>
          </p:grpSpPr>
          <p:grpSp>
            <p:nvGrpSpPr>
              <p:cNvPr id="61464" name="Group 63"/>
              <p:cNvGrpSpPr>
                <a:grpSpLocks noChangeAspect="1"/>
              </p:cNvGrpSpPr>
              <p:nvPr/>
            </p:nvGrpSpPr>
            <p:grpSpPr bwMode="auto">
              <a:xfrm>
                <a:off x="1203" y="8591"/>
                <a:ext cx="467" cy="680"/>
                <a:chOff x="4105" y="216"/>
                <a:chExt cx="1086" cy="1581"/>
              </a:xfrm>
            </p:grpSpPr>
            <p:sp>
              <p:nvSpPr>
                <p:cNvPr id="61466"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67"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68"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469"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70"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471"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472"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473"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1465"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pic>
        <p:nvPicPr>
          <p:cNvPr id="61449"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0" name="Text Box 74"/>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t>source: </a:t>
            </a:r>
            <a:r>
              <a:rPr lang="en-GB" sz="1000" i="0"/>
              <a:t>Liszkowski et al (2008)</a:t>
            </a:r>
          </a:p>
        </p:txBody>
      </p:sp>
      <p:pic>
        <p:nvPicPr>
          <p:cNvPr id="61451" name="Picture 75"/>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2" name="Picture 76"/>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3" name="Text Box 77"/>
          <p:cNvSpPr txBox="1">
            <a:spLocks noChangeArrowheads="1"/>
          </p:cNvSpPr>
          <p:nvPr/>
        </p:nvSpPr>
        <p:spPr bwMode="auto">
          <a:xfrm>
            <a:off x="323850" y="2808288"/>
            <a:ext cx="4176713" cy="17580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ja-JP" altLang="en-GB" i="0" dirty="0"/>
              <a:t>“</a:t>
            </a:r>
            <a:r>
              <a:rPr lang="en-GB" i="0" dirty="0"/>
              <a:t>Helping by informing inextricably involves … an understanding of </a:t>
            </a:r>
            <a:r>
              <a:rPr lang="en-GB" i="0" dirty="0" smtClean="0"/>
              <a:t>others</a:t>
            </a:r>
            <a:r>
              <a:rPr lang="fr-FR" altLang="ja-JP" i="0" dirty="0" smtClean="0"/>
              <a:t>’</a:t>
            </a:r>
            <a:r>
              <a:rPr lang="en-GB" i="0" dirty="0" smtClean="0"/>
              <a:t> </a:t>
            </a:r>
            <a:r>
              <a:rPr lang="en-GB" i="0" dirty="0"/>
              <a:t>goals and … of </a:t>
            </a:r>
            <a:r>
              <a:rPr lang="en-GB" i="0" dirty="0" smtClean="0"/>
              <a:t>others</a:t>
            </a:r>
            <a:r>
              <a:rPr lang="fr-FR" altLang="ja-JP" i="0" dirty="0" smtClean="0"/>
              <a:t>’</a:t>
            </a:r>
            <a:r>
              <a:rPr lang="en-GB" i="0" dirty="0" smtClean="0"/>
              <a:t> </a:t>
            </a:r>
            <a:r>
              <a:rPr lang="en-GB" i="0" dirty="0"/>
              <a:t>ignorance.</a:t>
            </a:r>
            <a:r>
              <a:rPr lang="ja-JP" altLang="en-GB" i="0" dirty="0"/>
              <a:t>”</a:t>
            </a:r>
            <a:endParaRPr lang="en-GB" i="0" dirty="0"/>
          </a:p>
          <a:p>
            <a:pPr algn="r" eaLnBrk="1" hangingPunct="1"/>
            <a:r>
              <a:rPr lang="en-GB" sz="1400" i="0" dirty="0"/>
              <a:t>(Liszkowski, Carpenter &amp; Tomasello 2008: 738-9)</a:t>
            </a:r>
          </a:p>
        </p:txBody>
      </p:sp>
      <p:sp>
        <p:nvSpPr>
          <p:cNvPr id="816206" name="Rectangle 78"/>
          <p:cNvSpPr>
            <a:spLocks noChangeArrowheads="1"/>
          </p:cNvSpPr>
          <p:nvPr/>
        </p:nvSpPr>
        <p:spPr bwMode="auto">
          <a:xfrm>
            <a:off x="0" y="17732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816207" name="Rectangle 79"/>
          <p:cNvSpPr>
            <a:spLocks noChangeArrowheads="1"/>
          </p:cNvSpPr>
          <p:nvPr/>
        </p:nvSpPr>
        <p:spPr bwMode="auto">
          <a:xfrm flipH="1" flipV="1">
            <a:off x="0" y="4579938"/>
            <a:ext cx="54356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1456" name="Rectangle 2"/>
          <p:cNvSpPr>
            <a:spLocks noChangeArrowheads="1"/>
          </p:cNvSpPr>
          <p:nvPr/>
        </p:nvSpPr>
        <p:spPr bwMode="auto">
          <a:xfrm rot="-60000">
            <a:off x="2513013" y="3932238"/>
            <a:ext cx="1296987" cy="360362"/>
          </a:xfrm>
          <a:prstGeom prst="rect">
            <a:avLst/>
          </a:prstGeom>
          <a:solidFill>
            <a:srgbClr val="FF66FF">
              <a:alpha val="8509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61457" name="Text Box 77"/>
          <p:cNvSpPr txBox="1">
            <a:spLocks noChangeArrowheads="1"/>
          </p:cNvSpPr>
          <p:nvPr/>
        </p:nvSpPr>
        <p:spPr bwMode="auto">
          <a:xfrm>
            <a:off x="323850" y="2808288"/>
            <a:ext cx="4176713" cy="1758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ja-JP" altLang="en-GB" i="0" dirty="0">
                <a:effectLst>
                  <a:glow rad="101600">
                    <a:srgbClr val="000000"/>
                  </a:glow>
                </a:effectLst>
              </a:rPr>
              <a:t>“</a:t>
            </a:r>
            <a:r>
              <a:rPr lang="en-GB" i="0" dirty="0">
                <a:effectLst>
                  <a:glow rad="101600">
                    <a:srgbClr val="000000"/>
                  </a:glow>
                </a:effectLst>
              </a:rPr>
              <a:t>Helping by informing inextricably involves … an understanding of </a:t>
            </a:r>
            <a:r>
              <a:rPr lang="en-GB" i="0" dirty="0" smtClean="0">
                <a:effectLst>
                  <a:glow rad="101600">
                    <a:srgbClr val="000000"/>
                  </a:glow>
                </a:effectLst>
              </a:rPr>
              <a:t>others</a:t>
            </a:r>
            <a:r>
              <a:rPr lang="fr-FR" altLang="ja-JP" i="0" dirty="0" smtClean="0">
                <a:effectLst>
                  <a:glow rad="101600">
                    <a:srgbClr val="000000"/>
                  </a:glow>
                </a:effectLst>
              </a:rPr>
              <a:t>’</a:t>
            </a:r>
            <a:r>
              <a:rPr lang="en-GB" i="0" dirty="0" smtClean="0">
                <a:effectLst>
                  <a:glow rad="101600">
                    <a:srgbClr val="000000"/>
                  </a:glow>
                </a:effectLst>
              </a:rPr>
              <a:t> </a:t>
            </a:r>
            <a:r>
              <a:rPr lang="en-GB" i="0" dirty="0">
                <a:effectLst>
                  <a:glow rad="101600">
                    <a:srgbClr val="000000"/>
                  </a:glow>
                </a:effectLst>
              </a:rPr>
              <a:t>goals and … of </a:t>
            </a:r>
            <a:r>
              <a:rPr lang="en-GB" i="0" dirty="0" smtClean="0">
                <a:effectLst>
                  <a:glow rad="101600">
                    <a:srgbClr val="000000"/>
                  </a:glow>
                </a:effectLst>
              </a:rPr>
              <a:t>others</a:t>
            </a:r>
            <a:r>
              <a:rPr lang="fr-FR" altLang="ja-JP" i="0" dirty="0" smtClean="0">
                <a:effectLst>
                  <a:glow rad="101600">
                    <a:srgbClr val="000000"/>
                  </a:glow>
                </a:effectLst>
              </a:rPr>
              <a:t>’</a:t>
            </a:r>
            <a:r>
              <a:rPr lang="en-GB" i="0" dirty="0" smtClean="0">
                <a:effectLst>
                  <a:glow rad="101600">
                    <a:srgbClr val="000000"/>
                  </a:glow>
                </a:effectLst>
              </a:rPr>
              <a:t> </a:t>
            </a:r>
            <a:r>
              <a:rPr lang="en-GB" i="0" dirty="0">
                <a:effectLst>
                  <a:glow rad="101600">
                    <a:srgbClr val="000000"/>
                  </a:glow>
                </a:effectLst>
              </a:rPr>
              <a:t>ignorance.</a:t>
            </a:r>
            <a:r>
              <a:rPr lang="ja-JP" altLang="en-GB" i="0" dirty="0">
                <a:effectLst>
                  <a:glow rad="101600">
                    <a:srgbClr val="000000"/>
                  </a:glow>
                </a:effectLst>
              </a:rPr>
              <a:t>”</a:t>
            </a:r>
            <a:endParaRPr lang="en-GB" i="0" dirty="0">
              <a:effectLst>
                <a:glow rad="101600">
                  <a:srgbClr val="000000"/>
                </a:glow>
              </a:effectLst>
            </a:endParaRPr>
          </a:p>
          <a:p>
            <a:pPr algn="r" eaLnBrk="1" hangingPunct="1"/>
            <a:r>
              <a:rPr lang="en-GB" sz="1400" i="0" dirty="0">
                <a:effectLst>
                  <a:glow rad="101600">
                    <a:srgbClr val="000000"/>
                  </a:glow>
                </a:effectLst>
              </a:rPr>
              <a:t>(Liszkowski, Carpenter &amp; Tomasello 2008: 738-9)</a:t>
            </a:r>
          </a:p>
        </p:txBody>
      </p:sp>
    </p:spTree>
    <p:extLst>
      <p:ext uri="{BB962C8B-B14F-4D97-AF65-F5344CB8AC3E}">
        <p14:creationId xmlns:p14="http://schemas.microsoft.com/office/powerpoint/2010/main" val="38257270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325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3"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325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3256"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3258" name="Group 10"/>
            <p:cNvGrpSpPr>
              <a:grpSpLocks/>
            </p:cNvGrpSpPr>
            <p:nvPr/>
          </p:nvGrpSpPr>
          <p:grpSpPr bwMode="auto">
            <a:xfrm>
              <a:off x="2471" y="8384"/>
              <a:ext cx="960" cy="1077"/>
              <a:chOff x="1851" y="8591"/>
              <a:chExt cx="1133" cy="1270"/>
            </a:xfrm>
          </p:grpSpPr>
          <p:grpSp>
            <p:nvGrpSpPr>
              <p:cNvPr id="53311" name="Group 11"/>
              <p:cNvGrpSpPr>
                <a:grpSpLocks noChangeAspect="1"/>
              </p:cNvGrpSpPr>
              <p:nvPr/>
            </p:nvGrpSpPr>
            <p:grpSpPr bwMode="auto">
              <a:xfrm>
                <a:off x="2026" y="8591"/>
                <a:ext cx="657" cy="680"/>
                <a:chOff x="2925" y="799"/>
                <a:chExt cx="1970" cy="2041"/>
              </a:xfrm>
            </p:grpSpPr>
            <p:sp>
              <p:nvSpPr>
                <p:cNvPr id="53313"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4"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5"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6"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7"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8"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9"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0"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2"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3259" name="Group 21"/>
            <p:cNvGrpSpPr>
              <a:grpSpLocks/>
            </p:cNvGrpSpPr>
            <p:nvPr/>
          </p:nvGrpSpPr>
          <p:grpSpPr bwMode="auto">
            <a:xfrm>
              <a:off x="3400" y="8309"/>
              <a:ext cx="713" cy="1154"/>
              <a:chOff x="3039" y="8502"/>
              <a:chExt cx="842" cy="1363"/>
            </a:xfrm>
          </p:grpSpPr>
          <p:grpSp>
            <p:nvGrpSpPr>
              <p:cNvPr id="53298" name="Group 22"/>
              <p:cNvGrpSpPr>
                <a:grpSpLocks noChangeAspect="1"/>
              </p:cNvGrpSpPr>
              <p:nvPr/>
            </p:nvGrpSpPr>
            <p:grpSpPr bwMode="auto">
              <a:xfrm>
                <a:off x="3074" y="8502"/>
                <a:ext cx="662" cy="772"/>
                <a:chOff x="3696" y="2205"/>
                <a:chExt cx="1361" cy="1588"/>
              </a:xfrm>
            </p:grpSpPr>
            <p:sp>
              <p:nvSpPr>
                <p:cNvPr id="53300"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1"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2"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3"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4"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5"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06"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07"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8"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9"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0"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299"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3260" name="Group 35"/>
            <p:cNvGrpSpPr>
              <a:grpSpLocks/>
            </p:cNvGrpSpPr>
            <p:nvPr/>
          </p:nvGrpSpPr>
          <p:grpSpPr bwMode="auto">
            <a:xfrm>
              <a:off x="4246" y="8322"/>
              <a:ext cx="702" cy="1140"/>
              <a:chOff x="4037" y="8518"/>
              <a:chExt cx="829" cy="1346"/>
            </a:xfrm>
          </p:grpSpPr>
          <p:grpSp>
            <p:nvGrpSpPr>
              <p:cNvPr id="53286" name="Group 36"/>
              <p:cNvGrpSpPr>
                <a:grpSpLocks noChangeAspect="1"/>
              </p:cNvGrpSpPr>
              <p:nvPr/>
            </p:nvGrpSpPr>
            <p:grpSpPr bwMode="auto">
              <a:xfrm>
                <a:off x="4096" y="8518"/>
                <a:ext cx="605" cy="861"/>
                <a:chOff x="4105" y="216"/>
                <a:chExt cx="1270" cy="1808"/>
              </a:xfrm>
            </p:grpSpPr>
            <p:sp>
              <p:nvSpPr>
                <p:cNvPr id="53288"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9"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0"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1"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2"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3"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94"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95"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296"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7"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87"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3261" name="Group 48"/>
            <p:cNvGrpSpPr>
              <a:grpSpLocks/>
            </p:cNvGrpSpPr>
            <p:nvPr/>
          </p:nvGrpSpPr>
          <p:grpSpPr bwMode="auto">
            <a:xfrm>
              <a:off x="5098" y="8373"/>
              <a:ext cx="843" cy="1088"/>
              <a:chOff x="4955" y="8577"/>
              <a:chExt cx="997" cy="1285"/>
            </a:xfrm>
          </p:grpSpPr>
          <p:grpSp>
            <p:nvGrpSpPr>
              <p:cNvPr id="53273" name="Group 49"/>
              <p:cNvGrpSpPr>
                <a:grpSpLocks noChangeAspect="1"/>
              </p:cNvGrpSpPr>
              <p:nvPr/>
            </p:nvGrpSpPr>
            <p:grpSpPr bwMode="auto">
              <a:xfrm>
                <a:off x="5092" y="8577"/>
                <a:ext cx="606" cy="804"/>
                <a:chOff x="4105" y="339"/>
                <a:chExt cx="1270" cy="1685"/>
              </a:xfrm>
            </p:grpSpPr>
            <p:sp>
              <p:nvSpPr>
                <p:cNvPr id="53275"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6"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7"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8"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9"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0"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1"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2"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3283"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84"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85"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74"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3262" name="Group 62"/>
            <p:cNvGrpSpPr>
              <a:grpSpLocks/>
            </p:cNvGrpSpPr>
            <p:nvPr/>
          </p:nvGrpSpPr>
          <p:grpSpPr bwMode="auto">
            <a:xfrm>
              <a:off x="1749" y="8384"/>
              <a:ext cx="841" cy="1078"/>
              <a:chOff x="998" y="8591"/>
              <a:chExt cx="993" cy="1273"/>
            </a:xfrm>
          </p:grpSpPr>
          <p:grpSp>
            <p:nvGrpSpPr>
              <p:cNvPr id="53263" name="Group 63"/>
              <p:cNvGrpSpPr>
                <a:grpSpLocks noChangeAspect="1"/>
              </p:cNvGrpSpPr>
              <p:nvPr/>
            </p:nvGrpSpPr>
            <p:grpSpPr bwMode="auto">
              <a:xfrm>
                <a:off x="1203" y="8591"/>
                <a:ext cx="467" cy="680"/>
                <a:chOff x="4105" y="216"/>
                <a:chExt cx="1086" cy="1581"/>
              </a:xfrm>
            </p:grpSpPr>
            <p:sp>
              <p:nvSpPr>
                <p:cNvPr id="53265"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6"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7"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68"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9"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0"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1"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2"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64"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3083405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325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349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3493" name="Text Box 5"/>
          <p:cNvSpPr txBox="1">
            <a:spLocks noChangeArrowheads="1"/>
          </p:cNvSpPr>
          <p:nvPr/>
        </p:nvSpPr>
        <p:spPr bwMode="auto">
          <a:xfrm>
            <a:off x="4140200" y="322263"/>
            <a:ext cx="4752975" cy="289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endParaRPr lang="en-GB" i="0" dirty="0"/>
          </a:p>
        </p:txBody>
      </p:sp>
      <p:sp>
        <p:nvSpPr>
          <p:cNvPr id="6349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3495" name="Group 7"/>
          <p:cNvGrpSpPr>
            <a:grpSpLocks/>
          </p:cNvGrpSpPr>
          <p:nvPr/>
        </p:nvGrpSpPr>
        <p:grpSpPr bwMode="auto">
          <a:xfrm>
            <a:off x="395288" y="4941888"/>
            <a:ext cx="5043487" cy="1582737"/>
            <a:chOff x="1655" y="8119"/>
            <a:chExt cx="4286" cy="1344"/>
          </a:xfrm>
        </p:grpSpPr>
        <p:sp>
          <p:nvSpPr>
            <p:cNvPr id="693256"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3497" name="Group 9"/>
            <p:cNvGrpSpPr>
              <a:grpSpLocks/>
            </p:cNvGrpSpPr>
            <p:nvPr/>
          </p:nvGrpSpPr>
          <p:grpSpPr bwMode="auto">
            <a:xfrm>
              <a:off x="2471" y="8384"/>
              <a:ext cx="960" cy="1077"/>
              <a:chOff x="1851" y="8591"/>
              <a:chExt cx="1133" cy="1270"/>
            </a:xfrm>
          </p:grpSpPr>
          <p:grpSp>
            <p:nvGrpSpPr>
              <p:cNvPr id="63550" name="Group 10"/>
              <p:cNvGrpSpPr>
                <a:grpSpLocks noChangeAspect="1"/>
              </p:cNvGrpSpPr>
              <p:nvPr/>
            </p:nvGrpSpPr>
            <p:grpSpPr bwMode="auto">
              <a:xfrm>
                <a:off x="2026" y="8591"/>
                <a:ext cx="657" cy="680"/>
                <a:chOff x="2925" y="799"/>
                <a:chExt cx="1970" cy="2041"/>
              </a:xfrm>
            </p:grpSpPr>
            <p:sp>
              <p:nvSpPr>
                <p:cNvPr id="63552"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3"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4"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5"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56"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57"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58"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59"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3551"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3498" name="Group 20"/>
            <p:cNvGrpSpPr>
              <a:grpSpLocks/>
            </p:cNvGrpSpPr>
            <p:nvPr/>
          </p:nvGrpSpPr>
          <p:grpSpPr bwMode="auto">
            <a:xfrm>
              <a:off x="3400" y="8309"/>
              <a:ext cx="713" cy="1154"/>
              <a:chOff x="3039" y="8502"/>
              <a:chExt cx="842" cy="1363"/>
            </a:xfrm>
          </p:grpSpPr>
          <p:grpSp>
            <p:nvGrpSpPr>
              <p:cNvPr id="63537" name="Group 21"/>
              <p:cNvGrpSpPr>
                <a:grpSpLocks noChangeAspect="1"/>
              </p:cNvGrpSpPr>
              <p:nvPr/>
            </p:nvGrpSpPr>
            <p:grpSpPr bwMode="auto">
              <a:xfrm>
                <a:off x="3074" y="8502"/>
                <a:ext cx="662" cy="772"/>
                <a:chOff x="3696" y="2205"/>
                <a:chExt cx="1361" cy="1588"/>
              </a:xfrm>
            </p:grpSpPr>
            <p:sp>
              <p:nvSpPr>
                <p:cNvPr id="63539"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0"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1"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2"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3"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4"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45"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46"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47"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48"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3549"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3538"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3499" name="Group 34"/>
            <p:cNvGrpSpPr>
              <a:grpSpLocks/>
            </p:cNvGrpSpPr>
            <p:nvPr/>
          </p:nvGrpSpPr>
          <p:grpSpPr bwMode="auto">
            <a:xfrm>
              <a:off x="4246" y="8322"/>
              <a:ext cx="702" cy="1140"/>
              <a:chOff x="4037" y="8518"/>
              <a:chExt cx="829" cy="1346"/>
            </a:xfrm>
          </p:grpSpPr>
          <p:grpSp>
            <p:nvGrpSpPr>
              <p:cNvPr id="63525" name="Group 35"/>
              <p:cNvGrpSpPr>
                <a:grpSpLocks noChangeAspect="1"/>
              </p:cNvGrpSpPr>
              <p:nvPr/>
            </p:nvGrpSpPr>
            <p:grpSpPr bwMode="auto">
              <a:xfrm>
                <a:off x="4096" y="8518"/>
                <a:ext cx="605" cy="861"/>
                <a:chOff x="4105" y="216"/>
                <a:chExt cx="1270" cy="1808"/>
              </a:xfrm>
            </p:grpSpPr>
            <p:sp>
              <p:nvSpPr>
                <p:cNvPr id="63527"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8"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9"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30"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31"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32"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33"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34"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3535"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36"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3526"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3500" name="Group 47"/>
            <p:cNvGrpSpPr>
              <a:grpSpLocks/>
            </p:cNvGrpSpPr>
            <p:nvPr/>
          </p:nvGrpSpPr>
          <p:grpSpPr bwMode="auto">
            <a:xfrm>
              <a:off x="5098" y="8373"/>
              <a:ext cx="843" cy="1088"/>
              <a:chOff x="4955" y="8577"/>
              <a:chExt cx="997" cy="1285"/>
            </a:xfrm>
          </p:grpSpPr>
          <p:grpSp>
            <p:nvGrpSpPr>
              <p:cNvPr id="63512" name="Group 48"/>
              <p:cNvGrpSpPr>
                <a:grpSpLocks noChangeAspect="1"/>
              </p:cNvGrpSpPr>
              <p:nvPr/>
            </p:nvGrpSpPr>
            <p:grpSpPr bwMode="auto">
              <a:xfrm>
                <a:off x="5092" y="8577"/>
                <a:ext cx="606" cy="804"/>
                <a:chOff x="4105" y="339"/>
                <a:chExt cx="1270" cy="1685"/>
              </a:xfrm>
            </p:grpSpPr>
            <p:sp>
              <p:nvSpPr>
                <p:cNvPr id="63514"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5"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6"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17"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8"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19"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20"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21"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3522"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23"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3524"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3513"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3501" name="Group 61"/>
            <p:cNvGrpSpPr>
              <a:grpSpLocks/>
            </p:cNvGrpSpPr>
            <p:nvPr/>
          </p:nvGrpSpPr>
          <p:grpSpPr bwMode="auto">
            <a:xfrm>
              <a:off x="1749" y="8384"/>
              <a:ext cx="841" cy="1078"/>
              <a:chOff x="998" y="8591"/>
              <a:chExt cx="993" cy="1273"/>
            </a:xfrm>
          </p:grpSpPr>
          <p:grpSp>
            <p:nvGrpSpPr>
              <p:cNvPr id="63502" name="Group 62"/>
              <p:cNvGrpSpPr>
                <a:grpSpLocks noChangeAspect="1"/>
              </p:cNvGrpSpPr>
              <p:nvPr/>
            </p:nvGrpSpPr>
            <p:grpSpPr bwMode="auto">
              <a:xfrm>
                <a:off x="1203" y="8591"/>
                <a:ext cx="467" cy="680"/>
                <a:chOff x="4105" y="216"/>
                <a:chExt cx="1086" cy="1581"/>
              </a:xfrm>
            </p:grpSpPr>
            <p:sp>
              <p:nvSpPr>
                <p:cNvPr id="63504"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5"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6"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07"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8"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09"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10"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11"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3503"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7609327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451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7"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451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4519"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4521" name="Group 9"/>
            <p:cNvGrpSpPr>
              <a:grpSpLocks/>
            </p:cNvGrpSpPr>
            <p:nvPr/>
          </p:nvGrpSpPr>
          <p:grpSpPr bwMode="auto">
            <a:xfrm>
              <a:off x="2471" y="8384"/>
              <a:ext cx="960" cy="1077"/>
              <a:chOff x="1851" y="8591"/>
              <a:chExt cx="1133" cy="1270"/>
            </a:xfrm>
          </p:grpSpPr>
          <p:grpSp>
            <p:nvGrpSpPr>
              <p:cNvPr id="64574" name="Group 10"/>
              <p:cNvGrpSpPr>
                <a:grpSpLocks noChangeAspect="1"/>
              </p:cNvGrpSpPr>
              <p:nvPr/>
            </p:nvGrpSpPr>
            <p:grpSpPr bwMode="auto">
              <a:xfrm>
                <a:off x="2026" y="8591"/>
                <a:ext cx="657" cy="680"/>
                <a:chOff x="2925" y="799"/>
                <a:chExt cx="1970" cy="2041"/>
              </a:xfrm>
            </p:grpSpPr>
            <p:sp>
              <p:nvSpPr>
                <p:cNvPr id="64576"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8"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9"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0"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81"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2"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3"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75"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4522" name="Group 20"/>
            <p:cNvGrpSpPr>
              <a:grpSpLocks/>
            </p:cNvGrpSpPr>
            <p:nvPr/>
          </p:nvGrpSpPr>
          <p:grpSpPr bwMode="auto">
            <a:xfrm>
              <a:off x="3400" y="8309"/>
              <a:ext cx="713" cy="1154"/>
              <a:chOff x="3039" y="8502"/>
              <a:chExt cx="842" cy="1363"/>
            </a:xfrm>
          </p:grpSpPr>
          <p:grpSp>
            <p:nvGrpSpPr>
              <p:cNvPr id="64561" name="Group 21"/>
              <p:cNvGrpSpPr>
                <a:grpSpLocks noChangeAspect="1"/>
              </p:cNvGrpSpPr>
              <p:nvPr/>
            </p:nvGrpSpPr>
            <p:grpSpPr bwMode="auto">
              <a:xfrm>
                <a:off x="3074" y="8502"/>
                <a:ext cx="662" cy="772"/>
                <a:chOff x="3696" y="2205"/>
                <a:chExt cx="1361" cy="1588"/>
              </a:xfrm>
            </p:grpSpPr>
            <p:sp>
              <p:nvSpPr>
                <p:cNvPr id="64563"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4"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5"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6"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7"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8"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9"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0"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71"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72"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73"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62"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4523" name="Group 34"/>
            <p:cNvGrpSpPr>
              <a:grpSpLocks/>
            </p:cNvGrpSpPr>
            <p:nvPr/>
          </p:nvGrpSpPr>
          <p:grpSpPr bwMode="auto">
            <a:xfrm>
              <a:off x="4246" y="8322"/>
              <a:ext cx="702" cy="1140"/>
              <a:chOff x="4037" y="8518"/>
              <a:chExt cx="829" cy="1346"/>
            </a:xfrm>
          </p:grpSpPr>
          <p:grpSp>
            <p:nvGrpSpPr>
              <p:cNvPr id="64549" name="Group 35"/>
              <p:cNvGrpSpPr>
                <a:grpSpLocks noChangeAspect="1"/>
              </p:cNvGrpSpPr>
              <p:nvPr/>
            </p:nvGrpSpPr>
            <p:grpSpPr bwMode="auto">
              <a:xfrm>
                <a:off x="4096" y="8518"/>
                <a:ext cx="605" cy="861"/>
                <a:chOff x="4105" y="216"/>
                <a:chExt cx="1270" cy="1808"/>
              </a:xfrm>
            </p:grpSpPr>
            <p:sp>
              <p:nvSpPr>
                <p:cNvPr id="64551"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2"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3"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4"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5"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6"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7"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8"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59"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0"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0"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4524" name="Group 47"/>
            <p:cNvGrpSpPr>
              <a:grpSpLocks/>
            </p:cNvGrpSpPr>
            <p:nvPr/>
          </p:nvGrpSpPr>
          <p:grpSpPr bwMode="auto">
            <a:xfrm>
              <a:off x="5098" y="8373"/>
              <a:ext cx="843" cy="1088"/>
              <a:chOff x="4955" y="8577"/>
              <a:chExt cx="997" cy="1285"/>
            </a:xfrm>
          </p:grpSpPr>
          <p:grpSp>
            <p:nvGrpSpPr>
              <p:cNvPr id="64536" name="Group 48"/>
              <p:cNvGrpSpPr>
                <a:grpSpLocks noChangeAspect="1"/>
              </p:cNvGrpSpPr>
              <p:nvPr/>
            </p:nvGrpSpPr>
            <p:grpSpPr bwMode="auto">
              <a:xfrm>
                <a:off x="5092" y="8577"/>
                <a:ext cx="606" cy="804"/>
                <a:chOff x="4105" y="339"/>
                <a:chExt cx="1270" cy="1685"/>
              </a:xfrm>
            </p:grpSpPr>
            <p:sp>
              <p:nvSpPr>
                <p:cNvPr id="64538"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0"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1"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2"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3"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5"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4546"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47"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48"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37"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4525" name="Group 61"/>
            <p:cNvGrpSpPr>
              <a:grpSpLocks/>
            </p:cNvGrpSpPr>
            <p:nvPr/>
          </p:nvGrpSpPr>
          <p:grpSpPr bwMode="auto">
            <a:xfrm>
              <a:off x="1749" y="8384"/>
              <a:ext cx="841" cy="1078"/>
              <a:chOff x="998" y="8591"/>
              <a:chExt cx="993" cy="1273"/>
            </a:xfrm>
          </p:grpSpPr>
          <p:grpSp>
            <p:nvGrpSpPr>
              <p:cNvPr id="64526" name="Group 62"/>
              <p:cNvGrpSpPr>
                <a:grpSpLocks noChangeAspect="1"/>
              </p:cNvGrpSpPr>
              <p:nvPr/>
            </p:nvGrpSpPr>
            <p:grpSpPr bwMode="auto">
              <a:xfrm>
                <a:off x="1203" y="8591"/>
                <a:ext cx="467" cy="680"/>
                <a:chOff x="4105" y="216"/>
                <a:chExt cx="1086" cy="1581"/>
              </a:xfrm>
            </p:grpSpPr>
            <p:sp>
              <p:nvSpPr>
                <p:cNvPr id="64528"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29"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0"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31"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2"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33"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34"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35"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27"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15662448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signature limits</a:t>
            </a:r>
          </a:p>
        </p:txBody>
      </p:sp>
      <p:sp>
        <p:nvSpPr>
          <p:cNvPr id="73731"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3912015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60000" flipH="1">
            <a:off x="4928428" y="4252246"/>
            <a:ext cx="353205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bwMode="auto">
          <a:xfrm rot="21540000">
            <a:off x="4440314" y="3237634"/>
            <a:ext cx="280831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Text Box 2"/>
          <p:cNvSpPr txBox="1">
            <a:spLocks noChangeArrowheads="1"/>
          </p:cNvSpPr>
          <p:nvPr/>
        </p:nvSpPr>
        <p:spPr bwMode="auto">
          <a:xfrm>
            <a:off x="4427984" y="3212976"/>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measure</a:t>
            </a:r>
            <a:endParaRPr lang="en-GB" dirty="0">
              <a:effectLst>
                <a:glow rad="101600">
                  <a:schemeClr val="tx1">
                    <a:alpha val="75000"/>
                  </a:schemeClr>
                </a:glow>
              </a:effectLst>
            </a:endParaRPr>
          </a:p>
        </p:txBody>
      </p:sp>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r>
              <a:rPr lang="en-GB" i="0" dirty="0" smtClean="0">
                <a:effectLst>
                  <a:glow rad="101600">
                    <a:schemeClr val="tx1">
                      <a:alpha val="75000"/>
                    </a:schemeClr>
                  </a:glow>
                </a:effectLst>
              </a:rPr>
              <a:t>	</a:t>
            </a:r>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14" name="Text Box 2"/>
          <p:cNvSpPr txBox="1">
            <a:spLocks noChangeArrowheads="1"/>
          </p:cNvSpPr>
          <p:nvPr/>
        </p:nvSpPr>
        <p:spPr bwMode="auto">
          <a:xfrm>
            <a:off x="4860032" y="4221088"/>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measure</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9597672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7313" y="430213"/>
            <a:ext cx="8949183" cy="6237986"/>
            <a:chOff x="87313" y="430213"/>
            <a:chExt cx="8949183" cy="6237986"/>
          </a:xfrm>
        </p:grpSpPr>
        <p:pic>
          <p:nvPicPr>
            <p:cNvPr id="4" name="Picture 3"/>
            <p:cNvPicPr>
              <a:picLocks noChangeAspect="1"/>
            </p:cNvPicPr>
            <p:nvPr/>
          </p:nvPicPr>
          <p:blipFill>
            <a:blip r:embed="rId3"/>
            <a:stretch>
              <a:fillRect/>
            </a:stretch>
          </p:blipFill>
          <p:spPr>
            <a:xfrm>
              <a:off x="107504" y="4558240"/>
              <a:ext cx="4684703" cy="1679072"/>
            </a:xfrm>
            <a:prstGeom prst="rect">
              <a:avLst/>
            </a:prstGeom>
          </p:spPr>
        </p:pic>
        <p:pic>
          <p:nvPicPr>
            <p:cNvPr id="6" name="Picture 5"/>
            <p:cNvPicPr>
              <a:picLocks noChangeAspect="1"/>
            </p:cNvPicPr>
            <p:nvPr/>
          </p:nvPicPr>
          <p:blipFill>
            <a:blip r:embed="rId4"/>
            <a:stretch>
              <a:fillRect/>
            </a:stretch>
          </p:blipFill>
          <p:spPr>
            <a:xfrm>
              <a:off x="107504" y="4548108"/>
              <a:ext cx="4752528" cy="1759847"/>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313" y="2387972"/>
              <a:ext cx="665797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a:stretch>
              <a:fillRect/>
            </a:stretch>
          </p:blipFill>
          <p:spPr>
            <a:xfrm>
              <a:off x="107504" y="2420888"/>
              <a:ext cx="6683104" cy="1656184"/>
            </a:xfrm>
            <a:prstGeom prst="rect">
              <a:avLst/>
            </a:prstGeom>
          </p:spPr>
        </p:pic>
        <p:pic>
          <p:nvPicPr>
            <p:cNvPr id="9"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7313" y="430213"/>
              <a:ext cx="6853237" cy="169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p:cNvSpPr>
              <a:spLocks noChangeArrowheads="1"/>
            </p:cNvSpPr>
            <p:nvPr/>
          </p:nvSpPr>
          <p:spPr bwMode="auto">
            <a:xfrm>
              <a:off x="392113" y="1416050"/>
              <a:ext cx="457200" cy="430887"/>
            </a:xfrm>
            <a:prstGeom prst="rect">
              <a:avLst/>
            </a:prstGeom>
            <a:solidFill>
              <a:srgbClr val="FFFF00"/>
            </a:solidFill>
            <a:ln w="25400">
              <a:solidFill>
                <a:schemeClr val="tx1"/>
              </a:solidFill>
              <a:round/>
              <a:headEnd/>
              <a:tailEnd/>
            </a:ln>
          </p:spPr>
          <p:txBody>
            <a:bodyPr>
              <a:spAutoFit/>
            </a:bodyPr>
            <a:lstStyle/>
            <a:p>
              <a:endParaRPr lang="en-US">
                <a:effectLst/>
              </a:endParaRPr>
            </a:p>
          </p:txBody>
        </p:sp>
        <p:sp>
          <p:nvSpPr>
            <p:cNvPr id="11" name="Rectangle 4"/>
            <p:cNvSpPr>
              <a:spLocks noChangeArrowheads="1"/>
            </p:cNvSpPr>
            <p:nvPr/>
          </p:nvSpPr>
          <p:spPr bwMode="auto">
            <a:xfrm>
              <a:off x="1600200" y="1447800"/>
              <a:ext cx="457200" cy="430887"/>
            </a:xfrm>
            <a:prstGeom prst="rect">
              <a:avLst/>
            </a:prstGeom>
            <a:solidFill>
              <a:srgbClr val="008000"/>
            </a:solidFill>
            <a:ln w="25400">
              <a:solidFill>
                <a:schemeClr val="tx1"/>
              </a:solidFill>
              <a:round/>
              <a:headEnd/>
              <a:tailEnd/>
            </a:ln>
          </p:spPr>
          <p:txBody>
            <a:bodyPr>
              <a:spAutoFit/>
            </a:bodyPr>
            <a:lstStyle/>
            <a:p>
              <a:endParaRPr lang="en-US">
                <a:effectLst/>
              </a:endParaRPr>
            </a:p>
          </p:txBody>
        </p:sp>
        <p:pic>
          <p:nvPicPr>
            <p:cNvPr id="12" name="Picture 11"/>
            <p:cNvPicPr>
              <a:picLocks noChangeAspect="1"/>
            </p:cNvPicPr>
            <p:nvPr/>
          </p:nvPicPr>
          <p:blipFill rotWithShape="1">
            <a:blip r:embed="rId8"/>
            <a:srcRect l="36242" r="44344"/>
            <a:stretch/>
          </p:blipFill>
          <p:spPr>
            <a:xfrm>
              <a:off x="7822107" y="1556792"/>
              <a:ext cx="1097342" cy="4666208"/>
            </a:xfrm>
            <a:prstGeom prst="rect">
              <a:avLst/>
            </a:prstGeom>
          </p:spPr>
        </p:pic>
        <p:pic>
          <p:nvPicPr>
            <p:cNvPr id="13" name="Picture 12"/>
            <p:cNvPicPr>
              <a:picLocks noChangeAspect="1"/>
            </p:cNvPicPr>
            <p:nvPr/>
          </p:nvPicPr>
          <p:blipFill rotWithShape="1">
            <a:blip r:embed="rId8"/>
            <a:srcRect r="84777"/>
            <a:stretch/>
          </p:blipFill>
          <p:spPr>
            <a:xfrm>
              <a:off x="7030019" y="1556792"/>
              <a:ext cx="860503" cy="4666208"/>
            </a:xfrm>
            <a:prstGeom prst="rect">
              <a:avLst/>
            </a:prstGeom>
          </p:spPr>
        </p:pic>
        <p:pic>
          <p:nvPicPr>
            <p:cNvPr id="14" name="Picture 13"/>
            <p:cNvPicPr>
              <a:picLocks noChangeAspect="1"/>
            </p:cNvPicPr>
            <p:nvPr/>
          </p:nvPicPr>
          <p:blipFill rotWithShape="1">
            <a:blip r:embed="rId8"/>
            <a:srcRect l="74694" t="5106" b="83004"/>
            <a:stretch/>
          </p:blipFill>
          <p:spPr>
            <a:xfrm>
              <a:off x="7534075" y="692696"/>
              <a:ext cx="1430413" cy="554804"/>
            </a:xfrm>
            <a:prstGeom prst="rect">
              <a:avLst/>
            </a:prstGeom>
          </p:spPr>
        </p:pic>
        <p:sp>
          <p:nvSpPr>
            <p:cNvPr id="15" name="TextBox 14"/>
            <p:cNvSpPr txBox="1"/>
            <p:nvPr/>
          </p:nvSpPr>
          <p:spPr>
            <a:xfrm>
              <a:off x="5578282" y="6237312"/>
              <a:ext cx="3458214" cy="430887"/>
            </a:xfrm>
            <a:prstGeom prst="rect">
              <a:avLst/>
            </a:prstGeom>
            <a:noFill/>
          </p:spPr>
          <p:txBody>
            <a:bodyPr wrap="none" rtlCol="0">
              <a:spAutoFit/>
            </a:bodyPr>
            <a:lstStyle/>
            <a:p>
              <a:r>
                <a:rPr lang="en-US" i="0" dirty="0" smtClean="0">
                  <a:effectLst/>
                </a:rPr>
                <a:t>Onishi &amp; Baillargeon (2005)</a:t>
              </a:r>
              <a:endParaRPr lang="en-US" i="0" dirty="0">
                <a:effectLst/>
              </a:endParaRPr>
            </a:p>
          </p:txBody>
        </p:sp>
        <p:pic>
          <p:nvPicPr>
            <p:cNvPr id="16" name="Picture 15"/>
            <p:cNvPicPr>
              <a:picLocks noChangeAspect="1"/>
            </p:cNvPicPr>
            <p:nvPr/>
          </p:nvPicPr>
          <p:blipFill rotWithShape="1">
            <a:blip r:embed="rId8"/>
            <a:srcRect l="55768" r="24818"/>
            <a:stretch/>
          </p:blipFill>
          <p:spPr>
            <a:xfrm>
              <a:off x="5994940" y="1556792"/>
              <a:ext cx="1097340" cy="4666208"/>
            </a:xfrm>
            <a:prstGeom prst="rect">
              <a:avLst/>
            </a:prstGeom>
          </p:spPr>
        </p:pic>
      </p:grpSp>
      <p:sp>
        <p:nvSpPr>
          <p:cNvPr id="17" name="Rectangle 16"/>
          <p:cNvSpPr/>
          <p:nvPr/>
        </p:nvSpPr>
        <p:spPr bwMode="auto">
          <a:xfrm>
            <a:off x="0" y="260648"/>
            <a:ext cx="9144000" cy="3096344"/>
          </a:xfrm>
          <a:prstGeom prst="rect">
            <a:avLst/>
          </a:prstGeom>
          <a:gradFill flip="none" rotWithShape="1">
            <a:gsLst>
              <a:gs pos="0">
                <a:schemeClr val="tx1"/>
              </a:gs>
              <a:gs pos="100000">
                <a:schemeClr val="tx1">
                  <a:alpha val="0"/>
                </a:schemeClr>
              </a:gs>
              <a:gs pos="76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a:spLocks noChangeArrowheads="1"/>
          </p:cNvSpPr>
          <p:nvPr/>
        </p:nvSpPr>
        <p:spPr bwMode="auto">
          <a:xfrm rot="21540000">
            <a:off x="3898962" y="828285"/>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5472248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signature limits</a:t>
            </a:r>
          </a:p>
        </p:txBody>
      </p:sp>
      <p:sp>
        <p:nvSpPr>
          <p:cNvPr id="73731"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37809842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4755"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1745291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r="742" b="31786"/>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6803" name="Text Box 3"/>
          <p:cNvSpPr txBox="1">
            <a:spLocks noChangeArrowheads="1"/>
          </p:cNvSpPr>
          <p:nvPr/>
        </p:nvSpPr>
        <p:spPr bwMode="auto">
          <a:xfrm>
            <a:off x="684213" y="692150"/>
            <a:ext cx="7200900" cy="2800350"/>
          </a:xfrm>
          <a:prstGeom prst="rect">
            <a:avLst/>
          </a:prstGeom>
          <a:noFill/>
          <a:ln w="9525">
            <a:noFill/>
            <a:miter lim="800000"/>
            <a:headEnd/>
            <a:tailEnd/>
          </a:ln>
          <a:effectLst>
            <a:outerShdw blurRad="38100" dist="25400" dir="2700000" algn="br">
              <a:schemeClr val="bg1">
                <a:alpha val="78000"/>
              </a:schemeClr>
            </a:outerShdw>
          </a:effectLst>
        </p:spPr>
        <p:txBody>
          <a:bodyPr>
            <a:spAutoFit/>
          </a:bodyPr>
          <a:lstStyle/>
          <a:p>
            <a:pPr>
              <a:defRPr/>
            </a:pPr>
            <a:r>
              <a:rPr lang="en-GB" i="0" dirty="0">
                <a:solidFill>
                  <a:schemeClr val="tx1"/>
                </a:solidFill>
                <a:effectLst>
                  <a:glow rad="101600">
                    <a:schemeClr val="bg1"/>
                  </a:glow>
                </a:effectLst>
                <a:ea typeface="Arial" charset="0"/>
              </a:rPr>
              <a:t>1. </a:t>
            </a:r>
            <a:r>
              <a:rPr lang="en-GB" i="0" dirty="0" err="1">
                <a:solidFill>
                  <a:schemeClr val="tx1"/>
                </a:solidFill>
                <a:effectLst>
                  <a:glow rad="101600">
                    <a:schemeClr val="bg1"/>
                  </a:glow>
                </a:effectLst>
                <a:ea typeface="Arial" charset="0"/>
              </a:rPr>
              <a:t>Charly</a:t>
            </a:r>
            <a:r>
              <a:rPr lang="en-GB" i="0" dirty="0">
                <a:solidFill>
                  <a:schemeClr val="tx1"/>
                </a:solidFill>
                <a:effectLst>
                  <a:glow rad="101600">
                    <a:schemeClr val="bg1"/>
                  </a:glow>
                </a:effectLst>
                <a:ea typeface="Arial" charset="0"/>
              </a:rPr>
              <a:t> is Samantha</a:t>
            </a:r>
          </a:p>
          <a:p>
            <a:pPr>
              <a:defRPr/>
            </a:pPr>
            <a:endParaRPr lang="en-GB" i="0" dirty="0">
              <a:solidFill>
                <a:schemeClr val="tx1"/>
              </a:solidFill>
              <a:effectLst>
                <a:glow rad="101600">
                  <a:schemeClr val="bg1"/>
                </a:glow>
              </a:effectLst>
              <a:ea typeface="Arial" charset="0"/>
            </a:endParaRP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2. </a:t>
            </a:r>
            <a:r>
              <a:rPr lang="en-US" i="0" dirty="0">
                <a:solidFill>
                  <a:schemeClr val="tx1"/>
                </a:solidFill>
                <a:effectLst>
                  <a:glow rad="101600">
                    <a:schemeClr val="bg1"/>
                  </a:glow>
                </a:effectLst>
                <a:ea typeface="Arial" charset="0"/>
              </a:rPr>
              <a:t>Mitch believes that </a:t>
            </a:r>
            <a:r>
              <a:rPr lang="en-US" i="0" dirty="0" err="1">
                <a:solidFill>
                  <a:schemeClr val="tx1"/>
                </a:solidFill>
                <a:effectLst>
                  <a:glow rad="101600">
                    <a:schemeClr val="bg1"/>
                  </a:glow>
                </a:effectLst>
                <a:ea typeface="Arial" charset="0"/>
              </a:rPr>
              <a:t>Charly</a:t>
            </a:r>
            <a:r>
              <a:rPr lang="en-US" i="0" dirty="0">
                <a:solidFill>
                  <a:schemeClr val="tx1"/>
                </a:solidFill>
                <a:effectLst>
                  <a:glow rad="101600">
                    <a:schemeClr val="bg1"/>
                  </a:glow>
                </a:effectLst>
                <a:ea typeface="Arial" charset="0"/>
              </a:rPr>
              <a:t> is in Baltimore</a:t>
            </a:r>
            <a:endParaRPr lang="en-GB" i="0" dirty="0">
              <a:solidFill>
                <a:schemeClr val="tx1"/>
              </a:solidFill>
              <a:effectLst>
                <a:glow rad="101600">
                  <a:schemeClr val="bg1"/>
                </a:glow>
              </a:effectLst>
              <a:ea typeface="Arial" charset="0"/>
            </a:endParaRP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3. Mitch believes that Samantha is in Baltimore</a:t>
            </a: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(1) &amp; (2) </a:t>
            </a:r>
            <a:r>
              <a:rPr lang="en-GB" i="0" dirty="0" err="1">
                <a:solidFill>
                  <a:schemeClr val="tx1"/>
                </a:solidFill>
                <a:effectLst>
                  <a:glow rad="101600">
                    <a:schemeClr val="bg1"/>
                  </a:glow>
                </a:effectLst>
                <a:ea typeface="Arial" charset="0"/>
                <a:sym typeface="Symbol" charset="2"/>
              </a:rPr>
              <a:t></a:t>
            </a:r>
            <a:r>
              <a:rPr lang="en-GB" i="0" dirty="0">
                <a:solidFill>
                  <a:schemeClr val="tx1"/>
                </a:solidFill>
                <a:effectLst>
                  <a:glow rad="101600">
                    <a:schemeClr val="bg1"/>
                  </a:glow>
                </a:effectLst>
                <a:ea typeface="Arial" charset="0"/>
                <a:sym typeface="Symbol" charset="2"/>
              </a:rPr>
              <a:t> (3)</a:t>
            </a:r>
          </a:p>
        </p:txBody>
      </p:sp>
      <p:sp>
        <p:nvSpPr>
          <p:cNvPr id="75780" name="Line 4"/>
          <p:cNvSpPr>
            <a:spLocks noChangeShapeType="1"/>
          </p:cNvSpPr>
          <p:nvPr/>
        </p:nvSpPr>
        <p:spPr bwMode="auto">
          <a:xfrm flipH="1">
            <a:off x="1779588" y="3141663"/>
            <a:ext cx="215900" cy="287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1621858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76803"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6804"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6805" name="Text Box 5"/>
          <p:cNvSpPr txBox="1">
            <a:spLocks noChangeArrowheads="1"/>
          </p:cNvSpPr>
          <p:nvPr/>
        </p:nvSpPr>
        <p:spPr bwMode="auto">
          <a:xfrm>
            <a:off x="684213" y="4110038"/>
            <a:ext cx="583406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4. Mitch registers &lt;Charly, Baltimore&gt;</a:t>
            </a:r>
          </a:p>
          <a:p>
            <a:pPr eaLnBrk="1" hangingPunct="1"/>
            <a:endParaRPr lang="en-GB" i="0"/>
          </a:p>
          <a:p>
            <a:pPr eaLnBrk="1" hangingPunct="1"/>
            <a:r>
              <a:rPr lang="en-GB" i="0"/>
              <a:t>5. Mitch registers</a:t>
            </a:r>
            <a:r>
              <a:rPr lang="en-GB"/>
              <a:t> </a:t>
            </a:r>
            <a:r>
              <a:rPr lang="en-GB" i="0"/>
              <a:t>&lt;Samantha, Baltimore&gt;</a:t>
            </a:r>
          </a:p>
          <a:p>
            <a:pPr eaLnBrk="1" hangingPunct="1"/>
            <a:endParaRPr lang="en-GB" i="0"/>
          </a:p>
          <a:p>
            <a:pPr eaLnBrk="1" hangingPunct="1"/>
            <a:r>
              <a:rPr lang="en-GB" i="0"/>
              <a:t>(1) &amp; (4) </a:t>
            </a:r>
            <a:r>
              <a:rPr lang="en-GB" i="0">
                <a:sym typeface="Symbol" charset="0"/>
              </a:rPr>
              <a:t> (5)</a:t>
            </a:r>
          </a:p>
        </p:txBody>
      </p:sp>
    </p:spTree>
    <p:extLst>
      <p:ext uri="{BB962C8B-B14F-4D97-AF65-F5344CB8AC3E}">
        <p14:creationId xmlns:p14="http://schemas.microsoft.com/office/powerpoint/2010/main" val="1957980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6"/>
          <p:cNvSpPr txBox="1">
            <a:spLocks noChangeArrowheads="1"/>
          </p:cNvSpPr>
          <p:nvPr/>
        </p:nvSpPr>
        <p:spPr bwMode="auto">
          <a:xfrm>
            <a:off x="755650" y="2636838"/>
            <a:ext cx="2486025"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Subjects represent </a:t>
            </a:r>
            <a:br>
              <a:rPr lang="en-GB" i="0"/>
            </a:br>
            <a:r>
              <a:rPr lang="en-GB" i="0"/>
              <a:t>registration</a:t>
            </a:r>
          </a:p>
          <a:p>
            <a:pPr eaLnBrk="1" hangingPunct="1"/>
            <a:endParaRPr lang="en-GB" i="0"/>
          </a:p>
          <a:p>
            <a:pPr eaLnBrk="1" hangingPunct="1"/>
            <a:r>
              <a:rPr lang="en-GB" i="0"/>
              <a:t>Subjects represent </a:t>
            </a:r>
            <a:br>
              <a:rPr lang="en-GB" i="0"/>
            </a:br>
            <a:r>
              <a:rPr lang="en-GB" i="0"/>
              <a:t>beliefs</a:t>
            </a:r>
          </a:p>
        </p:txBody>
      </p:sp>
      <p:sp>
        <p:nvSpPr>
          <p:cNvPr id="77827" name="Oval 7"/>
          <p:cNvSpPr>
            <a:spLocks noChangeArrowheads="1"/>
          </p:cNvSpPr>
          <p:nvPr/>
        </p:nvSpPr>
        <p:spPr bwMode="auto">
          <a:xfrm rot="-2100000">
            <a:off x="4089400" y="908050"/>
            <a:ext cx="2668588"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location</a:t>
            </a:r>
          </a:p>
        </p:txBody>
      </p:sp>
      <p:sp>
        <p:nvSpPr>
          <p:cNvPr id="77828" name="Oval 8"/>
          <p:cNvSpPr>
            <a:spLocks noChangeArrowheads="1"/>
          </p:cNvSpPr>
          <p:nvPr/>
        </p:nvSpPr>
        <p:spPr bwMode="auto">
          <a:xfrm rot="-2100000">
            <a:off x="6019800" y="1016000"/>
            <a:ext cx="2601913"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identity</a:t>
            </a:r>
          </a:p>
        </p:txBody>
      </p:sp>
      <p:sp>
        <p:nvSpPr>
          <p:cNvPr id="77829" name="Text Box 9"/>
          <p:cNvSpPr txBox="1">
            <a:spLocks noChangeArrowheads="1"/>
          </p:cNvSpPr>
          <p:nvPr/>
        </p:nvSpPr>
        <p:spPr bwMode="auto">
          <a:xfrm>
            <a:off x="4327525" y="2689225"/>
            <a:ext cx="7032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sp>
        <p:nvSpPr>
          <p:cNvPr id="77830" name="Text Box 10"/>
          <p:cNvSpPr txBox="1">
            <a:spLocks noChangeArrowheads="1"/>
          </p:cNvSpPr>
          <p:nvPr/>
        </p:nvSpPr>
        <p:spPr bwMode="auto">
          <a:xfrm>
            <a:off x="6578600" y="2689225"/>
            <a:ext cx="5492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fail</a:t>
            </a:r>
          </a:p>
        </p:txBody>
      </p:sp>
      <p:sp>
        <p:nvSpPr>
          <p:cNvPr id="77831" name="Text Box 11"/>
          <p:cNvSpPr txBox="1">
            <a:spLocks noChangeArrowheads="1"/>
          </p:cNvSpPr>
          <p:nvPr/>
        </p:nvSpPr>
        <p:spPr bwMode="auto">
          <a:xfrm>
            <a:off x="4354513"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sp>
        <p:nvSpPr>
          <p:cNvPr id="77832" name="Text Box 12"/>
          <p:cNvSpPr txBox="1">
            <a:spLocks noChangeArrowheads="1"/>
          </p:cNvSpPr>
          <p:nvPr/>
        </p:nvSpPr>
        <p:spPr bwMode="auto">
          <a:xfrm>
            <a:off x="6605588"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cxnSp>
        <p:nvCxnSpPr>
          <p:cNvPr id="77833" name="Straight Connector 11"/>
          <p:cNvCxnSpPr>
            <a:cxnSpLocks noChangeShapeType="1"/>
          </p:cNvCxnSpPr>
          <p:nvPr/>
        </p:nvCxnSpPr>
        <p:spPr bwMode="auto">
          <a:xfrm flipV="1">
            <a:off x="457200" y="24384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4" name="Straight Connector 15"/>
          <p:cNvCxnSpPr>
            <a:cxnSpLocks noChangeShapeType="1"/>
          </p:cNvCxnSpPr>
          <p:nvPr/>
        </p:nvCxnSpPr>
        <p:spPr bwMode="auto">
          <a:xfrm flipV="1">
            <a:off x="457200" y="45720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5" name="Straight Connector 16"/>
          <p:cNvCxnSpPr>
            <a:cxnSpLocks noChangeShapeType="1"/>
          </p:cNvCxnSpPr>
          <p:nvPr/>
        </p:nvCxnSpPr>
        <p:spPr bwMode="auto">
          <a:xfrm flipV="1">
            <a:off x="457200" y="3505200"/>
            <a:ext cx="8077200" cy="762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754702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21509376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0" y="415529"/>
            <a:ext cx="9144000" cy="5317727"/>
            <a:chOff x="6156176" y="116632"/>
            <a:chExt cx="2987824" cy="1737580"/>
          </a:xfrm>
        </p:grpSpPr>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grpSp>
      <p:sp>
        <p:nvSpPr>
          <p:cNvPr id="6"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41724629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fb_identity_2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52098"/>
            <a:ext cx="8570408" cy="6152498"/>
          </a:xfrm>
          <a:prstGeom prst="rect">
            <a:avLst/>
          </a:prstGeom>
        </p:spPr>
      </p:pic>
      <p:pic>
        <p:nvPicPr>
          <p:cNvPr id="18" name="Picture 17"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3204">
            <a:off x="900801" y="3555350"/>
            <a:ext cx="2014217" cy="1925680"/>
          </a:xfrm>
          <a:prstGeom prst="rect">
            <a:avLst/>
          </a:prstGeom>
        </p:spPr>
      </p:pic>
      <p:sp>
        <p:nvSpPr>
          <p:cNvPr id="4"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1020047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5"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41189451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6"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0"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16728438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rot="21540000">
            <a:off x="3782986" y="1836397"/>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15208623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8734863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11" name="Oval 10"/>
          <p:cNvSpPr/>
          <p:nvPr/>
        </p:nvSpPr>
        <p:spPr bwMode="auto">
          <a:xfrm>
            <a:off x="467544" y="3861048"/>
            <a:ext cx="2304256" cy="2304256"/>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13267409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2" name="Oval 1"/>
          <p:cNvSpPr/>
          <p:nvPr/>
        </p:nvSpPr>
        <p:spPr bwMode="auto">
          <a:xfrm>
            <a:off x="467544" y="3861048"/>
            <a:ext cx="2304256" cy="2304256"/>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1" name="Text Box 3"/>
          <p:cNvSpPr txBox="1">
            <a:spLocks noChangeArrowheads="1"/>
          </p:cNvSpPr>
          <p:nvPr/>
        </p:nvSpPr>
        <p:spPr bwMode="auto">
          <a:xfrm rot="21133119">
            <a:off x="280420" y="2310586"/>
            <a:ext cx="2016224" cy="769441"/>
          </a:xfrm>
          <a:prstGeom prst="rect">
            <a:avLst/>
          </a:prstGeom>
          <a:solidFill>
            <a:srgbClr val="FF66FF"/>
          </a:solidFill>
          <a:ln>
            <a:solidFill>
              <a:schemeClr val="tx1"/>
            </a:solid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we predict </a:t>
            </a:r>
            <a:r>
              <a:rPr lang="en-GB" i="0" dirty="0" err="1" smtClean="0">
                <a:effectLst>
                  <a:glow rad="101600">
                    <a:schemeClr val="tx1">
                      <a:alpha val="75000"/>
                    </a:schemeClr>
                  </a:glow>
                </a:effectLst>
              </a:rPr>
              <a:t>Ss</a:t>
            </a:r>
            <a:r>
              <a:rPr lang="en-GB" i="0" dirty="0" smtClean="0">
                <a:effectLst>
                  <a:glow rad="101600">
                    <a:schemeClr val="tx1">
                      <a:alpha val="75000"/>
                    </a:schemeClr>
                  </a:glow>
                </a:effectLst>
              </a:rPr>
              <a:t> will look here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3261547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42349562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3753212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1"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8061870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5873657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21" name="Oval 20"/>
          <p:cNvSpPr/>
          <p:nvPr/>
        </p:nvSpPr>
        <p:spPr bwMode="auto">
          <a:xfrm>
            <a:off x="3347864" y="5733256"/>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22" name="Oval 21"/>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652024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435881" cy="321205"/>
          </a:xfrm>
          <a:prstGeom prst="rect">
            <a:avLst/>
          </a:prstGeom>
          <a:noFill/>
        </p:spPr>
        <p:txBody>
          <a:bodyPr wrap="none" rtlCol="0">
            <a:spAutoFit/>
          </a:bodyPr>
          <a:lstStyle/>
          <a:p>
            <a:r>
              <a:rPr lang="en-US" i="0" dirty="0" smtClean="0"/>
              <a:t>left</a:t>
            </a:r>
            <a:endParaRPr lang="en-US" i="0" dirty="0"/>
          </a:p>
        </p:txBody>
      </p:sp>
      <p:sp>
        <p:nvSpPr>
          <p:cNvPr id="25" name="TextBox 24"/>
          <p:cNvSpPr txBox="1"/>
          <p:nvPr/>
        </p:nvSpPr>
        <p:spPr>
          <a:xfrm>
            <a:off x="1292361" y="1960030"/>
            <a:ext cx="574691" cy="321205"/>
          </a:xfrm>
          <a:prstGeom prst="rect">
            <a:avLst/>
          </a:prstGeom>
          <a:noFill/>
        </p:spPr>
        <p:txBody>
          <a:bodyPr wrap="none" rtlCol="0">
            <a:spAutoFit/>
          </a:bodyPr>
          <a:lstStyle/>
          <a:p>
            <a:r>
              <a:rPr lang="en-US" i="0" dirty="0" smtClean="0"/>
              <a:t>right</a:t>
            </a:r>
            <a:endParaRPr lang="en-US" i="0" dirty="0"/>
          </a:p>
        </p:txBody>
      </p:sp>
      <p:sp>
        <p:nvSpPr>
          <p:cNvPr id="26" name="Rectangle 25"/>
          <p:cNvSpPr/>
          <p:nvPr/>
        </p:nvSpPr>
        <p:spPr bwMode="auto">
          <a:xfrm>
            <a:off x="2258574" y="210112"/>
            <a:ext cx="429428" cy="161035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435881" cy="321205"/>
          </a:xfrm>
          <a:prstGeom prst="rect">
            <a:avLst/>
          </a:prstGeom>
          <a:noFill/>
        </p:spPr>
        <p:txBody>
          <a:bodyPr wrap="none" rtlCol="0">
            <a:spAutoFit/>
          </a:bodyPr>
          <a:lstStyle/>
          <a:p>
            <a:r>
              <a:rPr lang="en-US" i="0" dirty="0" smtClean="0"/>
              <a:t>left</a:t>
            </a:r>
            <a:endParaRPr lang="en-US" i="0" dirty="0"/>
          </a:p>
        </p:txBody>
      </p:sp>
      <p:sp>
        <p:nvSpPr>
          <p:cNvPr id="29" name="TextBox 28"/>
          <p:cNvSpPr txBox="1"/>
          <p:nvPr/>
        </p:nvSpPr>
        <p:spPr>
          <a:xfrm>
            <a:off x="2795359" y="1981502"/>
            <a:ext cx="574691" cy="321205"/>
          </a:xfrm>
          <a:prstGeom prst="rect">
            <a:avLst/>
          </a:prstGeom>
          <a:noFill/>
        </p:spPr>
        <p:txBody>
          <a:bodyPr wrap="none" rtlCol="0">
            <a:spAutoFit/>
          </a:bodyPr>
          <a:lstStyle/>
          <a:p>
            <a:r>
              <a:rPr lang="en-US" i="0" dirty="0" smtClean="0"/>
              <a:t>right</a:t>
            </a:r>
            <a:endParaRPr lang="en-US" i="0" dirty="0"/>
          </a:p>
        </p:txBody>
      </p:sp>
      <p:sp>
        <p:nvSpPr>
          <p:cNvPr id="30" name="TextBox 29"/>
          <p:cNvSpPr txBox="1"/>
          <p:nvPr/>
        </p:nvSpPr>
        <p:spPr>
          <a:xfrm>
            <a:off x="2634323" y="2443136"/>
            <a:ext cx="320405" cy="481809"/>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3" name="Oval 32"/>
          <p:cNvSpPr/>
          <p:nvPr/>
        </p:nvSpPr>
        <p:spPr bwMode="auto">
          <a:xfrm>
            <a:off x="3347864" y="5733256"/>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4" name="Oval 33"/>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18881613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0422018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rot="21540000">
            <a:off x="3898962" y="828285"/>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3" name="Rectangle 2"/>
          <p:cNvSpPr>
            <a:spLocks noChangeArrowheads="1"/>
          </p:cNvSpPr>
          <p:nvPr/>
        </p:nvSpPr>
        <p:spPr bwMode="auto">
          <a:xfrm rot="21540000">
            <a:off x="3782986" y="1836397"/>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36402205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4" name="Oval 33"/>
          <p:cNvSpPr/>
          <p:nvPr/>
        </p:nvSpPr>
        <p:spPr bwMode="auto">
          <a:xfrm>
            <a:off x="4860032"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5" name="Oval 34"/>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4325782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4" name="Oval 33"/>
          <p:cNvSpPr/>
          <p:nvPr/>
        </p:nvSpPr>
        <p:spPr bwMode="auto">
          <a:xfrm>
            <a:off x="4860032"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5" name="Oval 34"/>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grpSp>
        <p:nvGrpSpPr>
          <p:cNvPr id="36" name="Group 35"/>
          <p:cNvGrpSpPr/>
          <p:nvPr/>
        </p:nvGrpSpPr>
        <p:grpSpPr>
          <a:xfrm>
            <a:off x="755576" y="3717031"/>
            <a:ext cx="2614474" cy="2736305"/>
            <a:chOff x="899592" y="1700808"/>
            <a:chExt cx="3507234" cy="3670667"/>
          </a:xfrm>
        </p:grpSpPr>
        <p:sp>
          <p:nvSpPr>
            <p:cNvPr id="37" name="Rectangle 36"/>
            <p:cNvSpPr/>
            <p:nvPr/>
          </p:nvSpPr>
          <p:spPr bwMode="auto">
            <a:xfrm>
              <a:off x="899592" y="3212976"/>
              <a:ext cx="576064" cy="648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8" name="Rectangle 37"/>
            <p:cNvSpPr/>
            <p:nvPr/>
          </p:nvSpPr>
          <p:spPr bwMode="auto">
            <a:xfrm>
              <a:off x="1691680" y="1700808"/>
              <a:ext cx="576064" cy="216023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TextBox 38"/>
            <p:cNvSpPr txBox="1"/>
            <p:nvPr/>
          </p:nvSpPr>
          <p:spPr>
            <a:xfrm>
              <a:off x="899592" y="4077072"/>
              <a:ext cx="584721" cy="430887"/>
            </a:xfrm>
            <a:prstGeom prst="rect">
              <a:avLst/>
            </a:prstGeom>
            <a:noFill/>
          </p:spPr>
          <p:txBody>
            <a:bodyPr wrap="none" rtlCol="0">
              <a:spAutoFit/>
            </a:bodyPr>
            <a:lstStyle/>
            <a:p>
              <a:r>
                <a:rPr lang="en-US" i="0" dirty="0" smtClean="0"/>
                <a:t>left</a:t>
              </a:r>
              <a:endParaRPr lang="en-US" i="0" dirty="0"/>
            </a:p>
          </p:txBody>
        </p:sp>
        <p:sp>
          <p:nvSpPr>
            <p:cNvPr id="40" name="TextBox 39"/>
            <p:cNvSpPr txBox="1"/>
            <p:nvPr/>
          </p:nvSpPr>
          <p:spPr>
            <a:xfrm>
              <a:off x="1619672" y="4077072"/>
              <a:ext cx="770930" cy="430887"/>
            </a:xfrm>
            <a:prstGeom prst="rect">
              <a:avLst/>
            </a:prstGeom>
            <a:noFill/>
          </p:spPr>
          <p:txBody>
            <a:bodyPr wrap="none" rtlCol="0">
              <a:spAutoFit/>
            </a:bodyPr>
            <a:lstStyle/>
            <a:p>
              <a:r>
                <a:rPr lang="en-US" i="0" dirty="0" smtClean="0"/>
                <a:t>right</a:t>
              </a:r>
              <a:endParaRPr lang="en-US" i="0" dirty="0"/>
            </a:p>
          </p:txBody>
        </p:sp>
        <p:sp>
          <p:nvSpPr>
            <p:cNvPr id="41" name="Rectangle 40"/>
            <p:cNvSpPr/>
            <p:nvPr/>
          </p:nvSpPr>
          <p:spPr bwMode="auto">
            <a:xfrm>
              <a:off x="2915816" y="1729612"/>
              <a:ext cx="576064" cy="216024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2" name="Rectangle 41"/>
            <p:cNvSpPr/>
            <p:nvPr/>
          </p:nvSpPr>
          <p:spPr bwMode="auto">
            <a:xfrm>
              <a:off x="3707904" y="3140968"/>
              <a:ext cx="576064" cy="74888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3" name="TextBox 42"/>
            <p:cNvSpPr txBox="1"/>
            <p:nvPr/>
          </p:nvSpPr>
          <p:spPr>
            <a:xfrm>
              <a:off x="2915816" y="4105876"/>
              <a:ext cx="584721" cy="430887"/>
            </a:xfrm>
            <a:prstGeom prst="rect">
              <a:avLst/>
            </a:prstGeom>
            <a:noFill/>
          </p:spPr>
          <p:txBody>
            <a:bodyPr wrap="none" rtlCol="0">
              <a:spAutoFit/>
            </a:bodyPr>
            <a:lstStyle/>
            <a:p>
              <a:r>
                <a:rPr lang="en-US" i="0" dirty="0" smtClean="0"/>
                <a:t>left</a:t>
              </a:r>
              <a:endParaRPr lang="en-US" i="0" dirty="0"/>
            </a:p>
          </p:txBody>
        </p:sp>
        <p:sp>
          <p:nvSpPr>
            <p:cNvPr id="44" name="TextBox 43"/>
            <p:cNvSpPr txBox="1"/>
            <p:nvPr/>
          </p:nvSpPr>
          <p:spPr>
            <a:xfrm>
              <a:off x="3635896" y="4105876"/>
              <a:ext cx="770930" cy="430887"/>
            </a:xfrm>
            <a:prstGeom prst="rect">
              <a:avLst/>
            </a:prstGeom>
            <a:noFill/>
          </p:spPr>
          <p:txBody>
            <a:bodyPr wrap="none" rtlCol="0">
              <a:spAutoFit/>
            </a:bodyPr>
            <a:lstStyle/>
            <a:p>
              <a:r>
                <a:rPr lang="en-US" i="0" dirty="0" smtClean="0"/>
                <a:t>right</a:t>
              </a:r>
              <a:endParaRPr lang="en-US" i="0" dirty="0"/>
            </a:p>
          </p:txBody>
        </p:sp>
        <p:sp>
          <p:nvSpPr>
            <p:cNvPr id="45" name="TextBox 44"/>
            <p:cNvSpPr txBox="1"/>
            <p:nvPr/>
          </p:nvSpPr>
          <p:spPr>
            <a:xfrm>
              <a:off x="3419872" y="4725144"/>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46" name="TextBox 45"/>
            <p:cNvSpPr txBox="1"/>
            <p:nvPr/>
          </p:nvSpPr>
          <p:spPr>
            <a:xfrm>
              <a:off x="1403648" y="4653136"/>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grpSp>
    </p:spTree>
    <p:extLst>
      <p:ext uri="{BB962C8B-B14F-4D97-AF65-F5344CB8AC3E}">
        <p14:creationId xmlns:p14="http://schemas.microsoft.com/office/powerpoint/2010/main" val="15266773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1" name="TextBox 20"/>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2" name="TextBox 2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grpSp>
        <p:nvGrpSpPr>
          <p:cNvPr id="6" name="Group 5"/>
          <p:cNvGrpSpPr/>
          <p:nvPr/>
        </p:nvGrpSpPr>
        <p:grpSpPr>
          <a:xfrm>
            <a:off x="755576" y="3717031"/>
            <a:ext cx="2614474" cy="2736305"/>
            <a:chOff x="899592" y="1700808"/>
            <a:chExt cx="3507234" cy="3670667"/>
          </a:xfrm>
        </p:grpSpPr>
        <p:sp>
          <p:nvSpPr>
            <p:cNvPr id="23" name="Rectangle 22"/>
            <p:cNvSpPr/>
            <p:nvPr/>
          </p:nvSpPr>
          <p:spPr bwMode="auto">
            <a:xfrm>
              <a:off x="899592" y="3212976"/>
              <a:ext cx="576064" cy="648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1691680" y="1700808"/>
              <a:ext cx="576064" cy="216023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TextBox 24"/>
            <p:cNvSpPr txBox="1"/>
            <p:nvPr/>
          </p:nvSpPr>
          <p:spPr>
            <a:xfrm>
              <a:off x="899592" y="4077072"/>
              <a:ext cx="584721" cy="430887"/>
            </a:xfrm>
            <a:prstGeom prst="rect">
              <a:avLst/>
            </a:prstGeom>
            <a:noFill/>
          </p:spPr>
          <p:txBody>
            <a:bodyPr wrap="none" rtlCol="0">
              <a:spAutoFit/>
            </a:bodyPr>
            <a:lstStyle/>
            <a:p>
              <a:r>
                <a:rPr lang="en-US" i="0" dirty="0" smtClean="0"/>
                <a:t>left</a:t>
              </a:r>
              <a:endParaRPr lang="en-US" i="0" dirty="0"/>
            </a:p>
          </p:txBody>
        </p:sp>
        <p:sp>
          <p:nvSpPr>
            <p:cNvPr id="26" name="TextBox 25"/>
            <p:cNvSpPr txBox="1"/>
            <p:nvPr/>
          </p:nvSpPr>
          <p:spPr>
            <a:xfrm>
              <a:off x="1619672" y="4077072"/>
              <a:ext cx="770930" cy="430887"/>
            </a:xfrm>
            <a:prstGeom prst="rect">
              <a:avLst/>
            </a:prstGeom>
            <a:noFill/>
          </p:spPr>
          <p:txBody>
            <a:bodyPr wrap="none" rtlCol="0">
              <a:spAutoFit/>
            </a:bodyPr>
            <a:lstStyle/>
            <a:p>
              <a:r>
                <a:rPr lang="en-US" i="0" dirty="0" smtClean="0"/>
                <a:t>right</a:t>
              </a:r>
              <a:endParaRPr lang="en-US" i="0" dirty="0"/>
            </a:p>
          </p:txBody>
        </p:sp>
        <p:sp>
          <p:nvSpPr>
            <p:cNvPr id="27" name="Rectangle 26"/>
            <p:cNvSpPr/>
            <p:nvPr/>
          </p:nvSpPr>
          <p:spPr bwMode="auto">
            <a:xfrm>
              <a:off x="2915816" y="1729612"/>
              <a:ext cx="576064" cy="216024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bwMode="auto">
            <a:xfrm>
              <a:off x="3707904" y="3140968"/>
              <a:ext cx="576064" cy="74888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Box 28"/>
            <p:cNvSpPr txBox="1"/>
            <p:nvPr/>
          </p:nvSpPr>
          <p:spPr>
            <a:xfrm>
              <a:off x="2915816" y="4105876"/>
              <a:ext cx="584721" cy="430887"/>
            </a:xfrm>
            <a:prstGeom prst="rect">
              <a:avLst/>
            </a:prstGeom>
            <a:noFill/>
          </p:spPr>
          <p:txBody>
            <a:bodyPr wrap="none" rtlCol="0">
              <a:spAutoFit/>
            </a:bodyPr>
            <a:lstStyle/>
            <a:p>
              <a:r>
                <a:rPr lang="en-US" i="0" dirty="0" smtClean="0"/>
                <a:t>left</a:t>
              </a:r>
              <a:endParaRPr lang="en-US" i="0" dirty="0"/>
            </a:p>
          </p:txBody>
        </p:sp>
        <p:sp>
          <p:nvSpPr>
            <p:cNvPr id="30" name="TextBox 29"/>
            <p:cNvSpPr txBox="1"/>
            <p:nvPr/>
          </p:nvSpPr>
          <p:spPr>
            <a:xfrm>
              <a:off x="3635896" y="4105876"/>
              <a:ext cx="770930" cy="430887"/>
            </a:xfrm>
            <a:prstGeom prst="rect">
              <a:avLst/>
            </a:prstGeom>
            <a:noFill/>
          </p:spPr>
          <p:txBody>
            <a:bodyPr wrap="none" rtlCol="0">
              <a:spAutoFit/>
            </a:bodyPr>
            <a:lstStyle/>
            <a:p>
              <a:r>
                <a:rPr lang="en-US" i="0" dirty="0" smtClean="0"/>
                <a:t>right</a:t>
              </a:r>
              <a:endParaRPr lang="en-US" i="0" dirty="0"/>
            </a:p>
          </p:txBody>
        </p:sp>
        <p:sp>
          <p:nvSpPr>
            <p:cNvPr id="31" name="TextBox 30"/>
            <p:cNvSpPr txBox="1"/>
            <p:nvPr/>
          </p:nvSpPr>
          <p:spPr>
            <a:xfrm>
              <a:off x="3419872" y="4725144"/>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2" name="TextBox 31"/>
            <p:cNvSpPr txBox="1"/>
            <p:nvPr/>
          </p:nvSpPr>
          <p:spPr>
            <a:xfrm>
              <a:off x="1403648" y="4653136"/>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grpSp>
      <p:sp>
        <p:nvSpPr>
          <p:cNvPr id="34" name="Rectangle 33"/>
          <p:cNvSpPr/>
          <p:nvPr/>
        </p:nvSpPr>
        <p:spPr bwMode="auto">
          <a:xfrm>
            <a:off x="1334260" y="1315888"/>
            <a:ext cx="429428" cy="48310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ectangle 34"/>
          <p:cNvSpPr/>
          <p:nvPr/>
        </p:nvSpPr>
        <p:spPr bwMode="auto">
          <a:xfrm>
            <a:off x="755576" y="188640"/>
            <a:ext cx="429428" cy="1610354"/>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TextBox 35"/>
          <p:cNvSpPr txBox="1"/>
          <p:nvPr/>
        </p:nvSpPr>
        <p:spPr>
          <a:xfrm>
            <a:off x="755576" y="1960030"/>
            <a:ext cx="435881" cy="321205"/>
          </a:xfrm>
          <a:prstGeom prst="rect">
            <a:avLst/>
          </a:prstGeom>
          <a:noFill/>
        </p:spPr>
        <p:txBody>
          <a:bodyPr wrap="none" rtlCol="0">
            <a:spAutoFit/>
          </a:bodyPr>
          <a:lstStyle/>
          <a:p>
            <a:r>
              <a:rPr lang="en-US" i="0" dirty="0" smtClean="0"/>
              <a:t>left</a:t>
            </a:r>
            <a:endParaRPr lang="en-US" i="0" dirty="0"/>
          </a:p>
        </p:txBody>
      </p:sp>
      <p:sp>
        <p:nvSpPr>
          <p:cNvPr id="37" name="TextBox 36"/>
          <p:cNvSpPr txBox="1"/>
          <p:nvPr/>
        </p:nvSpPr>
        <p:spPr>
          <a:xfrm>
            <a:off x="1292361" y="1960030"/>
            <a:ext cx="574691" cy="321205"/>
          </a:xfrm>
          <a:prstGeom prst="rect">
            <a:avLst/>
          </a:prstGeom>
          <a:noFill/>
        </p:spPr>
        <p:txBody>
          <a:bodyPr wrap="none" rtlCol="0">
            <a:spAutoFit/>
          </a:bodyPr>
          <a:lstStyle/>
          <a:p>
            <a:r>
              <a:rPr lang="en-US" i="0" dirty="0" smtClean="0"/>
              <a:t>right</a:t>
            </a:r>
            <a:endParaRPr lang="en-US" i="0" dirty="0"/>
          </a:p>
        </p:txBody>
      </p:sp>
      <p:sp>
        <p:nvSpPr>
          <p:cNvPr id="38" name="Rectangle 37"/>
          <p:cNvSpPr/>
          <p:nvPr/>
        </p:nvSpPr>
        <p:spPr bwMode="auto">
          <a:xfrm>
            <a:off x="2258574" y="210112"/>
            <a:ext cx="429428" cy="161035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Rectangle 38"/>
          <p:cNvSpPr/>
          <p:nvPr/>
        </p:nvSpPr>
        <p:spPr bwMode="auto">
          <a:xfrm>
            <a:off x="2849037" y="1262210"/>
            <a:ext cx="429428" cy="5582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0" name="TextBox 39"/>
          <p:cNvSpPr txBox="1"/>
          <p:nvPr/>
        </p:nvSpPr>
        <p:spPr>
          <a:xfrm>
            <a:off x="2258574" y="1981502"/>
            <a:ext cx="435881" cy="321205"/>
          </a:xfrm>
          <a:prstGeom prst="rect">
            <a:avLst/>
          </a:prstGeom>
          <a:noFill/>
        </p:spPr>
        <p:txBody>
          <a:bodyPr wrap="none" rtlCol="0">
            <a:spAutoFit/>
          </a:bodyPr>
          <a:lstStyle/>
          <a:p>
            <a:r>
              <a:rPr lang="en-US" i="0" dirty="0" smtClean="0"/>
              <a:t>left</a:t>
            </a:r>
            <a:endParaRPr lang="en-US" i="0" dirty="0"/>
          </a:p>
        </p:txBody>
      </p:sp>
      <p:sp>
        <p:nvSpPr>
          <p:cNvPr id="41" name="TextBox 40"/>
          <p:cNvSpPr txBox="1"/>
          <p:nvPr/>
        </p:nvSpPr>
        <p:spPr>
          <a:xfrm>
            <a:off x="2795359" y="1981502"/>
            <a:ext cx="574691" cy="321205"/>
          </a:xfrm>
          <a:prstGeom prst="rect">
            <a:avLst/>
          </a:prstGeom>
          <a:noFill/>
        </p:spPr>
        <p:txBody>
          <a:bodyPr wrap="none" rtlCol="0">
            <a:spAutoFit/>
          </a:bodyPr>
          <a:lstStyle/>
          <a:p>
            <a:r>
              <a:rPr lang="en-US" i="0" dirty="0" smtClean="0"/>
              <a:t>right</a:t>
            </a:r>
            <a:endParaRPr lang="en-US" i="0" dirty="0"/>
          </a:p>
        </p:txBody>
      </p:sp>
      <p:sp>
        <p:nvSpPr>
          <p:cNvPr id="42" name="TextBox 41"/>
          <p:cNvSpPr txBox="1"/>
          <p:nvPr/>
        </p:nvSpPr>
        <p:spPr>
          <a:xfrm>
            <a:off x="2634323" y="2443136"/>
            <a:ext cx="320405" cy="481809"/>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43" name="TextBox 42"/>
          <p:cNvSpPr txBox="1"/>
          <p:nvPr/>
        </p:nvSpPr>
        <p:spPr>
          <a:xfrm>
            <a:off x="1131325" y="2389458"/>
            <a:ext cx="320405" cy="481809"/>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44" name="Straight Connector 43"/>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4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5012130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7920586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651854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1212042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Box 23"/>
          <p:cNvSpPr txBox="1"/>
          <p:nvPr/>
        </p:nvSpPr>
        <p:spPr>
          <a:xfrm>
            <a:off x="4916285" y="1916832"/>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Box 24"/>
          <p:cNvSpPr txBox="1"/>
          <p:nvPr/>
        </p:nvSpPr>
        <p:spPr>
          <a:xfrm>
            <a:off x="4267650" y="2708920"/>
            <a:ext cx="3623149"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26" name="Straight Connector 25"/>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7" name="TextBox 26"/>
          <p:cNvSpPr txBox="1"/>
          <p:nvPr/>
        </p:nvSpPr>
        <p:spPr>
          <a:xfrm>
            <a:off x="1813510" y="3574757"/>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1 ≈ 2</a:t>
            </a:r>
            <a:endParaRPr lang="en-US" sz="3600" i="0" dirty="0">
              <a:solidFill>
                <a:schemeClr val="tx1"/>
              </a:solidFill>
            </a:endParaRPr>
          </a:p>
        </p:txBody>
      </p:sp>
      <p:sp>
        <p:nvSpPr>
          <p:cNvPr id="28" name="TextBox 27"/>
          <p:cNvSpPr txBox="1"/>
          <p:nvPr/>
        </p:nvSpPr>
        <p:spPr>
          <a:xfrm>
            <a:off x="1164875" y="4366845"/>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1 </a:t>
            </a:r>
            <a:r>
              <a:rPr lang="en-US" sz="3600" i="0" dirty="0">
                <a:solidFill>
                  <a:schemeClr val="tx1"/>
                </a:solidFill>
              </a:rPr>
              <a:t>≈</a:t>
            </a:r>
            <a:r>
              <a:rPr lang="en-US" sz="3600" i="0" dirty="0" smtClean="0">
                <a:solidFill>
                  <a:schemeClr val="tx1"/>
                </a:solidFill>
              </a:rPr>
              <a:t> 2</a:t>
            </a:r>
            <a:endParaRPr lang="en-US" sz="3600" i="0" dirty="0">
              <a:solidFill>
                <a:schemeClr val="tx1"/>
              </a:solidFill>
            </a:endParaRPr>
          </a:p>
        </p:txBody>
      </p:sp>
      <p:cxnSp>
        <p:nvCxnSpPr>
          <p:cNvPr id="29" name="Straight Connector 28"/>
          <p:cNvCxnSpPr/>
          <p:nvPr/>
        </p:nvCxnSpPr>
        <p:spPr bwMode="auto">
          <a:xfrm flipH="1">
            <a:off x="3563888" y="378904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9792146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6"/>
          <p:cNvSpPr txBox="1">
            <a:spLocks noChangeArrowheads="1"/>
          </p:cNvSpPr>
          <p:nvPr/>
        </p:nvSpPr>
        <p:spPr bwMode="auto">
          <a:xfrm>
            <a:off x="755650" y="2636838"/>
            <a:ext cx="2486025"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Subjects represent </a:t>
            </a:r>
            <a:br>
              <a:rPr lang="en-GB" i="0"/>
            </a:br>
            <a:r>
              <a:rPr lang="en-GB" i="0"/>
              <a:t>registration</a:t>
            </a:r>
          </a:p>
          <a:p>
            <a:pPr eaLnBrk="1" hangingPunct="1"/>
            <a:endParaRPr lang="en-GB" i="0"/>
          </a:p>
          <a:p>
            <a:pPr eaLnBrk="1" hangingPunct="1"/>
            <a:r>
              <a:rPr lang="en-GB" i="0"/>
              <a:t>Subjects represent </a:t>
            </a:r>
            <a:br>
              <a:rPr lang="en-GB" i="0"/>
            </a:br>
            <a:r>
              <a:rPr lang="en-GB" i="0"/>
              <a:t>beliefs</a:t>
            </a:r>
          </a:p>
        </p:txBody>
      </p:sp>
      <p:sp>
        <p:nvSpPr>
          <p:cNvPr id="77827" name="Oval 7"/>
          <p:cNvSpPr>
            <a:spLocks noChangeArrowheads="1"/>
          </p:cNvSpPr>
          <p:nvPr/>
        </p:nvSpPr>
        <p:spPr bwMode="auto">
          <a:xfrm rot="-2100000">
            <a:off x="4089400" y="908050"/>
            <a:ext cx="2668588"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location</a:t>
            </a:r>
          </a:p>
        </p:txBody>
      </p:sp>
      <p:sp>
        <p:nvSpPr>
          <p:cNvPr id="77828" name="Oval 8"/>
          <p:cNvSpPr>
            <a:spLocks noChangeArrowheads="1"/>
          </p:cNvSpPr>
          <p:nvPr/>
        </p:nvSpPr>
        <p:spPr bwMode="auto">
          <a:xfrm rot="-2100000">
            <a:off x="6019800" y="1016000"/>
            <a:ext cx="2601913"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identity</a:t>
            </a:r>
          </a:p>
        </p:txBody>
      </p:sp>
      <p:sp>
        <p:nvSpPr>
          <p:cNvPr id="77829" name="Text Box 9"/>
          <p:cNvSpPr txBox="1">
            <a:spLocks noChangeArrowheads="1"/>
          </p:cNvSpPr>
          <p:nvPr/>
        </p:nvSpPr>
        <p:spPr bwMode="auto">
          <a:xfrm>
            <a:off x="4327525" y="2689225"/>
            <a:ext cx="7032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sp>
        <p:nvSpPr>
          <p:cNvPr id="77830" name="Text Box 10"/>
          <p:cNvSpPr txBox="1">
            <a:spLocks noChangeArrowheads="1"/>
          </p:cNvSpPr>
          <p:nvPr/>
        </p:nvSpPr>
        <p:spPr bwMode="auto">
          <a:xfrm>
            <a:off x="6578600" y="2689225"/>
            <a:ext cx="5492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fail</a:t>
            </a:r>
          </a:p>
        </p:txBody>
      </p:sp>
      <p:sp>
        <p:nvSpPr>
          <p:cNvPr id="77831" name="Text Box 11"/>
          <p:cNvSpPr txBox="1">
            <a:spLocks noChangeArrowheads="1"/>
          </p:cNvSpPr>
          <p:nvPr/>
        </p:nvSpPr>
        <p:spPr bwMode="auto">
          <a:xfrm>
            <a:off x="4354513"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sp>
        <p:nvSpPr>
          <p:cNvPr id="77832" name="Text Box 12"/>
          <p:cNvSpPr txBox="1">
            <a:spLocks noChangeArrowheads="1"/>
          </p:cNvSpPr>
          <p:nvPr/>
        </p:nvSpPr>
        <p:spPr bwMode="auto">
          <a:xfrm>
            <a:off x="6605588"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t>pass</a:t>
            </a:r>
          </a:p>
        </p:txBody>
      </p:sp>
      <p:cxnSp>
        <p:nvCxnSpPr>
          <p:cNvPr id="77833" name="Straight Connector 11"/>
          <p:cNvCxnSpPr>
            <a:cxnSpLocks noChangeShapeType="1"/>
          </p:cNvCxnSpPr>
          <p:nvPr/>
        </p:nvCxnSpPr>
        <p:spPr bwMode="auto">
          <a:xfrm flipV="1">
            <a:off x="457200" y="24384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4" name="Straight Connector 15"/>
          <p:cNvCxnSpPr>
            <a:cxnSpLocks noChangeShapeType="1"/>
          </p:cNvCxnSpPr>
          <p:nvPr/>
        </p:nvCxnSpPr>
        <p:spPr bwMode="auto">
          <a:xfrm flipV="1">
            <a:off x="457200" y="45720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5" name="Straight Connector 16"/>
          <p:cNvCxnSpPr>
            <a:cxnSpLocks noChangeShapeType="1"/>
          </p:cNvCxnSpPr>
          <p:nvPr/>
        </p:nvCxnSpPr>
        <p:spPr bwMode="auto">
          <a:xfrm flipV="1">
            <a:off x="457200" y="3505200"/>
            <a:ext cx="8077200" cy="762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240411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r="68483" b="69042"/>
          <a:stretch/>
        </p:blipFill>
        <p:spPr>
          <a:xfrm>
            <a:off x="451048" y="0"/>
            <a:ext cx="2569724" cy="1997296"/>
          </a:xfrm>
          <a:prstGeom prst="rect">
            <a:avLst/>
          </a:prstGeom>
        </p:spPr>
      </p:pic>
    </p:spTree>
    <p:extLst>
      <p:ext uri="{BB962C8B-B14F-4D97-AF65-F5344CB8AC3E}">
        <p14:creationId xmlns:p14="http://schemas.microsoft.com/office/powerpoint/2010/main" val="37268898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b="69424"/>
          <a:stretch/>
        </p:blipFill>
        <p:spPr>
          <a:xfrm>
            <a:off x="451048" y="0"/>
            <a:ext cx="8153400" cy="1972638"/>
          </a:xfrm>
          <a:prstGeom prst="rect">
            <a:avLst/>
          </a:prstGeom>
        </p:spPr>
      </p:pic>
    </p:spTree>
    <p:extLst>
      <p:ext uri="{BB962C8B-B14F-4D97-AF65-F5344CB8AC3E}">
        <p14:creationId xmlns:p14="http://schemas.microsoft.com/office/powerpoint/2010/main" val="1236163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rot="21540000">
            <a:off x="3898962" y="828285"/>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3" name="Rectangle 2"/>
          <p:cNvSpPr>
            <a:spLocks noChangeArrowheads="1"/>
          </p:cNvSpPr>
          <p:nvPr/>
        </p:nvSpPr>
        <p:spPr bwMode="auto">
          <a:xfrm rot="21540000">
            <a:off x="3782986" y="1836397"/>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pic>
        <p:nvPicPr>
          <p:cNvPr id="2" name="Picture 1" descr="Fig2b.jpg"/>
          <p:cNvPicPr>
            <a:picLocks noChangeAspect="1"/>
          </p:cNvPicPr>
          <p:nvPr/>
        </p:nvPicPr>
        <p:blipFill rotWithShape="1">
          <a:blip r:embed="rId3">
            <a:extLst>
              <a:ext uri="{28A0092B-C50C-407E-A947-70E740481C1C}">
                <a14:useLocalDpi xmlns:a14="http://schemas.microsoft.com/office/drawing/2010/main" val="0"/>
              </a:ext>
            </a:extLst>
          </a:blip>
          <a:srcRect l="68195" r="1589"/>
          <a:stretch/>
        </p:blipFill>
        <p:spPr>
          <a:xfrm>
            <a:off x="4932040" y="2708920"/>
            <a:ext cx="3778667" cy="3867158"/>
          </a:xfrm>
          <a:prstGeom prst="rect">
            <a:avLst/>
          </a:prstGeom>
        </p:spPr>
      </p:pic>
      <p:sp>
        <p:nvSpPr>
          <p:cNvPr id="6" name="Rectangle 5"/>
          <p:cNvSpPr/>
          <p:nvPr/>
        </p:nvSpPr>
        <p:spPr bwMode="auto">
          <a:xfrm>
            <a:off x="6084168" y="3861048"/>
            <a:ext cx="1440160" cy="2088232"/>
          </a:xfrm>
          <a:prstGeom prst="rect">
            <a:avLst/>
          </a:prstGeom>
          <a:gradFill flip="none" rotWithShape="1">
            <a:gsLst>
              <a:gs pos="70000">
                <a:schemeClr val="bg1">
                  <a:lumMod val="75000"/>
                </a:schemeClr>
              </a:gs>
              <a:gs pos="100000">
                <a:srgbClr val="FFFFFF">
                  <a:alpha val="0"/>
                </a:srgbClr>
              </a:gs>
            </a:gsLst>
            <a:path path="rect">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Box 6"/>
          <p:cNvSpPr txBox="1"/>
          <p:nvPr/>
        </p:nvSpPr>
        <p:spPr>
          <a:xfrm>
            <a:off x="3114376" y="6223532"/>
            <a:ext cx="1961680" cy="430887"/>
          </a:xfrm>
          <a:prstGeom prst="rect">
            <a:avLst/>
          </a:prstGeom>
          <a:noFill/>
        </p:spPr>
        <p:txBody>
          <a:bodyPr wrap="none" rtlCol="0">
            <a:spAutoFit/>
          </a:bodyPr>
          <a:lstStyle/>
          <a:p>
            <a:r>
              <a:rPr lang="en-US" dirty="0" smtClean="0">
                <a:effectLst>
                  <a:glow rad="101600">
                    <a:srgbClr val="000000"/>
                  </a:glow>
                </a:effectLst>
              </a:rPr>
              <a:t>source</a:t>
            </a:r>
            <a:r>
              <a:rPr lang="en-US" i="0" dirty="0" smtClean="0">
                <a:effectLst>
                  <a:glow rad="101600">
                    <a:srgbClr val="000000"/>
                  </a:glow>
                </a:effectLst>
              </a:rPr>
              <a:t>: Kessler</a:t>
            </a:r>
            <a:endParaRPr lang="en-US" dirty="0">
              <a:effectLst>
                <a:glow rad="101600">
                  <a:srgbClr val="000000"/>
                </a:glow>
              </a:effectLst>
            </a:endParaRPr>
          </a:p>
        </p:txBody>
      </p:sp>
    </p:spTree>
    <p:extLst>
      <p:ext uri="{BB962C8B-B14F-4D97-AF65-F5344CB8AC3E}">
        <p14:creationId xmlns:p14="http://schemas.microsoft.com/office/powerpoint/2010/main" val="23087350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t="33633" r="30073" b="33497"/>
          <a:stretch/>
        </p:blipFill>
        <p:spPr>
          <a:xfrm>
            <a:off x="451048" y="2169902"/>
            <a:ext cx="5701463" cy="2120586"/>
          </a:xfrm>
          <a:prstGeom prst="rect">
            <a:avLst/>
          </a:prstGeom>
        </p:spPr>
      </p:pic>
      <p:pic>
        <p:nvPicPr>
          <p:cNvPr id="3" name="Picture 2"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b="69424"/>
          <a:stretch/>
        </p:blipFill>
        <p:spPr>
          <a:xfrm>
            <a:off x="451048" y="0"/>
            <a:ext cx="8153400" cy="1972638"/>
          </a:xfrm>
          <a:prstGeom prst="rect">
            <a:avLst/>
          </a:prstGeom>
        </p:spPr>
      </p:pic>
    </p:spTree>
    <p:extLst>
      <p:ext uri="{BB962C8B-B14F-4D97-AF65-F5344CB8AC3E}">
        <p14:creationId xmlns:p14="http://schemas.microsoft.com/office/powerpoint/2010/main" val="28223488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451048" y="0"/>
            <a:ext cx="8153400" cy="6451600"/>
          </a:xfrm>
          <a:prstGeom prst="rect">
            <a:avLst/>
          </a:prstGeom>
        </p:spPr>
      </p:pic>
      <p:sp>
        <p:nvSpPr>
          <p:cNvPr id="3" name="Rectangle 2"/>
          <p:cNvSpPr/>
          <p:nvPr/>
        </p:nvSpPr>
        <p:spPr bwMode="auto">
          <a:xfrm>
            <a:off x="6156176" y="4509120"/>
            <a:ext cx="2376264" cy="1800200"/>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8467547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3">
            <a:extLst>
              <a:ext uri="{BEBA8EAE-BF5A-486C-A8C5-ECC9F3942E4B}">
                <a14:imgProps xmlns:a14="http://schemas.microsoft.com/office/drawing/2010/main">
                  <a14:imgLayer r:embed="rId4">
                    <a14:imgEffect>
                      <a14:brightnessContrast bright="80000"/>
                    </a14:imgEffect>
                  </a14:imgLayer>
                </a14:imgProps>
              </a:ext>
              <a:ext uri="{28A0092B-C50C-407E-A947-70E740481C1C}">
                <a14:useLocalDpi xmlns:a14="http://schemas.microsoft.com/office/drawing/2010/main" val="0"/>
              </a:ext>
            </a:extLst>
          </a:blip>
          <a:stretch>
            <a:fillRect/>
          </a:stretch>
        </p:blipFill>
        <p:spPr>
          <a:xfrm>
            <a:off x="451048" y="0"/>
            <a:ext cx="8153400" cy="6451600"/>
          </a:xfrm>
          <a:prstGeom prst="rect">
            <a:avLst/>
          </a:prstGeom>
        </p:spPr>
      </p:pic>
    </p:spTree>
    <p:extLst>
      <p:ext uri="{BB962C8B-B14F-4D97-AF65-F5344CB8AC3E}">
        <p14:creationId xmlns:p14="http://schemas.microsoft.com/office/powerpoint/2010/main" val="16951216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60000" flipH="1">
            <a:off x="4928428" y="4252246"/>
            <a:ext cx="353205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Rectangle 4"/>
          <p:cNvSpPr/>
          <p:nvPr/>
        </p:nvSpPr>
        <p:spPr bwMode="auto">
          <a:xfrm rot="21540000">
            <a:off x="4440314" y="3237634"/>
            <a:ext cx="280831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Text Box 2"/>
          <p:cNvSpPr txBox="1">
            <a:spLocks noChangeArrowheads="1"/>
          </p:cNvSpPr>
          <p:nvPr/>
        </p:nvSpPr>
        <p:spPr bwMode="auto">
          <a:xfrm>
            <a:off x="4427984" y="3212976"/>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measure</a:t>
            </a:r>
            <a:endParaRPr lang="en-GB" dirty="0">
              <a:effectLst>
                <a:glow rad="101600">
                  <a:schemeClr val="tx1">
                    <a:alpha val="75000"/>
                  </a:schemeClr>
                </a:glow>
              </a:effectLst>
            </a:endParaRPr>
          </a:p>
        </p:txBody>
      </p:sp>
      <p:sp>
        <p:nvSpPr>
          <p:cNvPr id="4" name="Text Box 2"/>
          <p:cNvSpPr txBox="1">
            <a:spLocks noChangeArrowheads="1"/>
          </p:cNvSpPr>
          <p:nvPr/>
        </p:nvSpPr>
        <p:spPr bwMode="auto">
          <a:xfrm>
            <a:off x="4860032" y="4221088"/>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measure</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2542430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rot="21540000">
            <a:off x="5326378" y="4482761"/>
            <a:ext cx="3024366"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rot="21540000">
            <a:off x="6087747" y="3479074"/>
            <a:ext cx="2517383"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Rectangle 6"/>
          <p:cNvSpPr/>
          <p:nvPr/>
        </p:nvSpPr>
        <p:spPr bwMode="auto">
          <a:xfrm rot="60000" flipH="1">
            <a:off x="4928428" y="4252246"/>
            <a:ext cx="353205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Rectangle 4"/>
          <p:cNvSpPr/>
          <p:nvPr/>
        </p:nvSpPr>
        <p:spPr bwMode="auto">
          <a:xfrm rot="21540000">
            <a:off x="4440314" y="3237634"/>
            <a:ext cx="280831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Text Box 2"/>
          <p:cNvSpPr txBox="1">
            <a:spLocks noChangeArrowheads="1"/>
          </p:cNvSpPr>
          <p:nvPr/>
        </p:nvSpPr>
        <p:spPr bwMode="auto">
          <a:xfrm>
            <a:off x="4427984" y="3212976"/>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measure</a:t>
            </a:r>
            <a:endParaRPr lang="en-GB" dirty="0">
              <a:effectLst>
                <a:glow rad="101600">
                  <a:schemeClr val="tx1">
                    <a:alpha val="75000"/>
                  </a:schemeClr>
                </a:glow>
              </a:effectLst>
            </a:endParaRPr>
          </a:p>
        </p:txBody>
      </p:sp>
      <p:sp>
        <p:nvSpPr>
          <p:cNvPr id="4" name="Text Box 2"/>
          <p:cNvSpPr txBox="1">
            <a:spLocks noChangeArrowheads="1"/>
          </p:cNvSpPr>
          <p:nvPr/>
        </p:nvSpPr>
        <p:spPr bwMode="auto">
          <a:xfrm>
            <a:off x="4860032" y="4221088"/>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measure</a:t>
            </a:r>
            <a:endParaRPr lang="en-GB" dirty="0">
              <a:effectLst>
                <a:glow rad="101600">
                  <a:schemeClr val="tx1">
                    <a:alpha val="75000"/>
                  </a:schemeClr>
                </a:glow>
              </a:effectLst>
            </a:endParaRPr>
          </a:p>
        </p:txBody>
      </p:sp>
      <p:sp>
        <p:nvSpPr>
          <p:cNvPr id="8" name="Text Box 2"/>
          <p:cNvSpPr txBox="1">
            <a:spLocks noChangeArrowheads="1"/>
          </p:cNvSpPr>
          <p:nvPr/>
        </p:nvSpPr>
        <p:spPr bwMode="auto">
          <a:xfrm>
            <a:off x="6084168" y="3429000"/>
            <a:ext cx="27279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modular process</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5292080" y="4438273"/>
            <a:ext cx="35200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non-modular process</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476835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3520937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40819</TotalTime>
  <Words>8819</Words>
  <Application>Microsoft Macintosh PowerPoint</Application>
  <PresentationFormat>On-screen Show (4:3)</PresentationFormat>
  <Paragraphs>767</Paragraphs>
  <Slides>84</Slides>
  <Notes>58</Notes>
  <HiddenSlides>0</HiddenSlides>
  <MMClips>0</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1737</cp:revision>
  <cp:lastPrinted>2011-05-18T13:59:56Z</cp:lastPrinted>
  <dcterms:created xsi:type="dcterms:W3CDTF">2010-11-22T10:27:15Z</dcterms:created>
  <dcterms:modified xsi:type="dcterms:W3CDTF">2012-10-01T11:43:48Z</dcterms:modified>
  <cp:category/>
</cp:coreProperties>
</file>